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3" r:id="rId13"/>
    <p:sldId id="274" r:id="rId14"/>
    <p:sldId id="280" r:id="rId15"/>
    <p:sldId id="275" r:id="rId16"/>
    <p:sldId id="276" r:id="rId17"/>
    <p:sldId id="277" r:id="rId18"/>
    <p:sldId id="278" r:id="rId19"/>
    <p:sldId id="269" r:id="rId20"/>
    <p:sldId id="279" r:id="rId21"/>
  </p:sldIdLst>
  <p:sldSz cx="18288000" cy="10287000"/>
  <p:notesSz cx="9866313" cy="673576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114" y="9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1" i="0">
                <a:solidFill>
                  <a:srgbClr val="062F5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1" i="0">
                <a:solidFill>
                  <a:srgbClr val="062F5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9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1" i="0">
                <a:solidFill>
                  <a:srgbClr val="062F5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1" i="0">
                <a:solidFill>
                  <a:srgbClr val="062F5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93715" y="2690960"/>
            <a:ext cx="16563989" cy="697826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907875" y="4575517"/>
            <a:ext cx="10238105" cy="5201285"/>
          </a:xfrm>
          <a:custGeom>
            <a:avLst/>
            <a:gdLst/>
            <a:ahLst/>
            <a:cxnLst/>
            <a:rect l="l" t="t" r="r" b="b"/>
            <a:pathLst>
              <a:path w="10238105" h="5201284">
                <a:moveTo>
                  <a:pt x="468210" y="24676"/>
                </a:moveTo>
                <a:lnTo>
                  <a:pt x="413461" y="19926"/>
                </a:lnTo>
                <a:lnTo>
                  <a:pt x="303872" y="11607"/>
                </a:lnTo>
                <a:lnTo>
                  <a:pt x="249174" y="6578"/>
                </a:lnTo>
                <a:lnTo>
                  <a:pt x="194614" y="0"/>
                </a:lnTo>
                <a:lnTo>
                  <a:pt x="181140" y="153111"/>
                </a:lnTo>
                <a:lnTo>
                  <a:pt x="167132" y="306222"/>
                </a:lnTo>
                <a:lnTo>
                  <a:pt x="147751" y="510362"/>
                </a:lnTo>
                <a:lnTo>
                  <a:pt x="56769" y="1429016"/>
                </a:lnTo>
                <a:lnTo>
                  <a:pt x="37084" y="1633156"/>
                </a:lnTo>
                <a:lnTo>
                  <a:pt x="22758" y="1786267"/>
                </a:lnTo>
                <a:lnTo>
                  <a:pt x="8915" y="1939378"/>
                </a:lnTo>
                <a:lnTo>
                  <a:pt x="0" y="2041448"/>
                </a:lnTo>
                <a:lnTo>
                  <a:pt x="53365" y="2050580"/>
                </a:lnTo>
                <a:lnTo>
                  <a:pt x="107238" y="2057285"/>
                </a:lnTo>
                <a:lnTo>
                  <a:pt x="161277" y="2063191"/>
                </a:lnTo>
                <a:lnTo>
                  <a:pt x="215150" y="2069896"/>
                </a:lnTo>
                <a:lnTo>
                  <a:pt x="268503" y="2079040"/>
                </a:lnTo>
                <a:lnTo>
                  <a:pt x="468210" y="24676"/>
                </a:lnTo>
                <a:close/>
              </a:path>
              <a:path w="10238105" h="5201284">
                <a:moveTo>
                  <a:pt x="4926622" y="2736151"/>
                </a:moveTo>
                <a:lnTo>
                  <a:pt x="4846371" y="2708948"/>
                </a:lnTo>
                <a:lnTo>
                  <a:pt x="4796104" y="2703423"/>
                </a:lnTo>
                <a:lnTo>
                  <a:pt x="4745863" y="2698051"/>
                </a:lnTo>
                <a:lnTo>
                  <a:pt x="4645380" y="2687701"/>
                </a:lnTo>
                <a:lnTo>
                  <a:pt x="4544923" y="2677744"/>
                </a:lnTo>
                <a:lnTo>
                  <a:pt x="4193349" y="2643898"/>
                </a:lnTo>
                <a:lnTo>
                  <a:pt x="4092854" y="2633891"/>
                </a:lnTo>
                <a:lnTo>
                  <a:pt x="3992308" y="2623464"/>
                </a:lnTo>
                <a:lnTo>
                  <a:pt x="3942016" y="2618054"/>
                </a:lnTo>
                <a:lnTo>
                  <a:pt x="3943197" y="2626855"/>
                </a:lnTo>
                <a:lnTo>
                  <a:pt x="4000106" y="2663609"/>
                </a:lnTo>
                <a:lnTo>
                  <a:pt x="4050538" y="2669692"/>
                </a:lnTo>
                <a:lnTo>
                  <a:pt x="4101007" y="2675432"/>
                </a:lnTo>
                <a:lnTo>
                  <a:pt x="4151503" y="2680881"/>
                </a:lnTo>
                <a:lnTo>
                  <a:pt x="4202036" y="2686075"/>
                </a:lnTo>
                <a:lnTo>
                  <a:pt x="4252569" y="2691079"/>
                </a:lnTo>
                <a:lnTo>
                  <a:pt x="4505388" y="2714929"/>
                </a:lnTo>
                <a:lnTo>
                  <a:pt x="4555934" y="2719819"/>
                </a:lnTo>
                <a:lnTo>
                  <a:pt x="4606468" y="2724861"/>
                </a:lnTo>
                <a:lnTo>
                  <a:pt x="4656988" y="2730106"/>
                </a:lnTo>
                <a:lnTo>
                  <a:pt x="4707483" y="2735605"/>
                </a:lnTo>
                <a:lnTo>
                  <a:pt x="4757953" y="2741422"/>
                </a:lnTo>
                <a:lnTo>
                  <a:pt x="4799266" y="2745346"/>
                </a:lnTo>
                <a:lnTo>
                  <a:pt x="4840503" y="2750159"/>
                </a:lnTo>
                <a:lnTo>
                  <a:pt x="4881880" y="2753195"/>
                </a:lnTo>
                <a:lnTo>
                  <a:pt x="4923688" y="2751772"/>
                </a:lnTo>
                <a:lnTo>
                  <a:pt x="4926622" y="2736151"/>
                </a:lnTo>
                <a:close/>
              </a:path>
              <a:path w="10238105" h="5201284">
                <a:moveTo>
                  <a:pt x="5565533" y="2024507"/>
                </a:moveTo>
                <a:lnTo>
                  <a:pt x="5411775" y="2009190"/>
                </a:lnTo>
                <a:lnTo>
                  <a:pt x="4642739" y="1935556"/>
                </a:lnTo>
                <a:lnTo>
                  <a:pt x="4488967" y="1920430"/>
                </a:lnTo>
                <a:lnTo>
                  <a:pt x="4335246" y="1904860"/>
                </a:lnTo>
                <a:lnTo>
                  <a:pt x="4232795" y="1894154"/>
                </a:lnTo>
                <a:lnTo>
                  <a:pt x="4130370" y="1883130"/>
                </a:lnTo>
                <a:lnTo>
                  <a:pt x="4116717" y="2033358"/>
                </a:lnTo>
                <a:lnTo>
                  <a:pt x="4093146" y="2283650"/>
                </a:lnTo>
                <a:lnTo>
                  <a:pt x="4064101" y="2583929"/>
                </a:lnTo>
                <a:lnTo>
                  <a:pt x="4114647" y="2589390"/>
                </a:lnTo>
                <a:lnTo>
                  <a:pt x="4165206" y="2594660"/>
                </a:lnTo>
                <a:lnTo>
                  <a:pt x="4215790" y="2599753"/>
                </a:lnTo>
                <a:lnTo>
                  <a:pt x="4316984" y="2609532"/>
                </a:lnTo>
                <a:lnTo>
                  <a:pt x="4620692" y="2637752"/>
                </a:lnTo>
                <a:lnTo>
                  <a:pt x="4721885" y="2647594"/>
                </a:lnTo>
                <a:lnTo>
                  <a:pt x="4772457" y="2652738"/>
                </a:lnTo>
                <a:lnTo>
                  <a:pt x="4823015" y="2658072"/>
                </a:lnTo>
                <a:lnTo>
                  <a:pt x="4873549" y="2663609"/>
                </a:lnTo>
                <a:lnTo>
                  <a:pt x="4924069" y="2669400"/>
                </a:lnTo>
                <a:lnTo>
                  <a:pt x="4931956" y="2615539"/>
                </a:lnTo>
                <a:lnTo>
                  <a:pt x="4938014" y="2561513"/>
                </a:lnTo>
                <a:lnTo>
                  <a:pt x="4942916" y="2507361"/>
                </a:lnTo>
                <a:lnTo>
                  <a:pt x="4947348" y="2453170"/>
                </a:lnTo>
                <a:lnTo>
                  <a:pt x="4951996" y="2398992"/>
                </a:lnTo>
                <a:lnTo>
                  <a:pt x="4957534" y="2344915"/>
                </a:lnTo>
                <a:lnTo>
                  <a:pt x="5010035" y="2348192"/>
                </a:lnTo>
                <a:lnTo>
                  <a:pt x="5062575" y="2352002"/>
                </a:lnTo>
                <a:lnTo>
                  <a:pt x="5115141" y="2356243"/>
                </a:lnTo>
                <a:lnTo>
                  <a:pt x="5167693" y="2360879"/>
                </a:lnTo>
                <a:lnTo>
                  <a:pt x="5220259" y="2365857"/>
                </a:lnTo>
                <a:lnTo>
                  <a:pt x="5272798" y="2371090"/>
                </a:lnTo>
                <a:lnTo>
                  <a:pt x="5325313" y="2376525"/>
                </a:lnTo>
                <a:lnTo>
                  <a:pt x="5534888" y="2399093"/>
                </a:lnTo>
                <a:lnTo>
                  <a:pt x="5538292" y="2345220"/>
                </a:lnTo>
                <a:lnTo>
                  <a:pt x="5542699" y="2291473"/>
                </a:lnTo>
                <a:lnTo>
                  <a:pt x="5547690" y="2237854"/>
                </a:lnTo>
                <a:lnTo>
                  <a:pt x="5552872" y="2184349"/>
                </a:lnTo>
                <a:lnTo>
                  <a:pt x="5557837" y="2130958"/>
                </a:lnTo>
                <a:lnTo>
                  <a:pt x="5562193" y="2077681"/>
                </a:lnTo>
                <a:lnTo>
                  <a:pt x="5565533" y="2024507"/>
                </a:lnTo>
                <a:close/>
              </a:path>
              <a:path w="10238105" h="5201284">
                <a:moveTo>
                  <a:pt x="6906273" y="1422641"/>
                </a:moveTo>
                <a:lnTo>
                  <a:pt x="6856577" y="1417497"/>
                </a:lnTo>
                <a:lnTo>
                  <a:pt x="6757289" y="1407604"/>
                </a:lnTo>
                <a:lnTo>
                  <a:pt x="6608496" y="1393431"/>
                </a:lnTo>
                <a:lnTo>
                  <a:pt x="6360604" y="1370139"/>
                </a:lnTo>
                <a:lnTo>
                  <a:pt x="6261354" y="1360462"/>
                </a:lnTo>
                <a:lnTo>
                  <a:pt x="6211697" y="1355458"/>
                </a:lnTo>
                <a:lnTo>
                  <a:pt x="6162002" y="1350314"/>
                </a:lnTo>
                <a:lnTo>
                  <a:pt x="6087021" y="2112873"/>
                </a:lnTo>
                <a:lnTo>
                  <a:pt x="6067526" y="2316238"/>
                </a:lnTo>
                <a:lnTo>
                  <a:pt x="6053302" y="2468638"/>
                </a:lnTo>
                <a:lnTo>
                  <a:pt x="6100191" y="2455646"/>
                </a:lnTo>
                <a:lnTo>
                  <a:pt x="6147257" y="2442997"/>
                </a:lnTo>
                <a:lnTo>
                  <a:pt x="6194450" y="2430602"/>
                </a:lnTo>
                <a:lnTo>
                  <a:pt x="6383947" y="2381885"/>
                </a:lnTo>
                <a:lnTo>
                  <a:pt x="6431343" y="2369502"/>
                </a:lnTo>
                <a:lnTo>
                  <a:pt x="6478689" y="2356878"/>
                </a:lnTo>
                <a:lnTo>
                  <a:pt x="6525933" y="2343924"/>
                </a:lnTo>
                <a:lnTo>
                  <a:pt x="6573063" y="2330564"/>
                </a:lnTo>
                <a:lnTo>
                  <a:pt x="6620040" y="2316708"/>
                </a:lnTo>
                <a:lnTo>
                  <a:pt x="6670967" y="2307856"/>
                </a:lnTo>
                <a:lnTo>
                  <a:pt x="6721754" y="2315337"/>
                </a:lnTo>
                <a:lnTo>
                  <a:pt x="6771678" y="2331707"/>
                </a:lnTo>
                <a:lnTo>
                  <a:pt x="6820014" y="2349563"/>
                </a:lnTo>
                <a:lnTo>
                  <a:pt x="6823888" y="2297887"/>
                </a:lnTo>
                <a:lnTo>
                  <a:pt x="6828028" y="2246261"/>
                </a:lnTo>
                <a:lnTo>
                  <a:pt x="6832371" y="2194699"/>
                </a:lnTo>
                <a:lnTo>
                  <a:pt x="6836931" y="2143175"/>
                </a:lnTo>
                <a:lnTo>
                  <a:pt x="6841655" y="2091677"/>
                </a:lnTo>
                <a:lnTo>
                  <a:pt x="6851497" y="1988781"/>
                </a:lnTo>
                <a:lnTo>
                  <a:pt x="6882333" y="1680286"/>
                </a:lnTo>
                <a:lnTo>
                  <a:pt x="6892315" y="1577340"/>
                </a:lnTo>
                <a:lnTo>
                  <a:pt x="6897129" y="1525816"/>
                </a:lnTo>
                <a:lnTo>
                  <a:pt x="6901789" y="1474254"/>
                </a:lnTo>
                <a:lnTo>
                  <a:pt x="6906273" y="1422641"/>
                </a:lnTo>
                <a:close/>
              </a:path>
              <a:path w="10238105" h="5201284">
                <a:moveTo>
                  <a:pt x="8098701" y="2050237"/>
                </a:moveTo>
                <a:lnTo>
                  <a:pt x="7815796" y="2022741"/>
                </a:lnTo>
                <a:lnTo>
                  <a:pt x="7811389" y="2072500"/>
                </a:lnTo>
                <a:lnTo>
                  <a:pt x="7802156" y="2171966"/>
                </a:lnTo>
                <a:lnTo>
                  <a:pt x="7778178" y="2420531"/>
                </a:lnTo>
                <a:lnTo>
                  <a:pt x="7768945" y="2519997"/>
                </a:lnTo>
                <a:lnTo>
                  <a:pt x="7764551" y="2569743"/>
                </a:lnTo>
                <a:lnTo>
                  <a:pt x="7872806" y="2580259"/>
                </a:lnTo>
                <a:lnTo>
                  <a:pt x="7897101" y="2389047"/>
                </a:lnTo>
                <a:lnTo>
                  <a:pt x="7939278" y="2387244"/>
                </a:lnTo>
                <a:lnTo>
                  <a:pt x="7981607" y="2387435"/>
                </a:lnTo>
                <a:lnTo>
                  <a:pt x="8023834" y="2388692"/>
                </a:lnTo>
                <a:lnTo>
                  <a:pt x="8065656" y="2390102"/>
                </a:lnTo>
                <a:lnTo>
                  <a:pt x="8098701" y="2050237"/>
                </a:lnTo>
                <a:close/>
              </a:path>
              <a:path w="10238105" h="5201284">
                <a:moveTo>
                  <a:pt x="8810739" y="2257412"/>
                </a:moveTo>
                <a:lnTo>
                  <a:pt x="8767839" y="2280589"/>
                </a:lnTo>
                <a:lnTo>
                  <a:pt x="8681517" y="2325624"/>
                </a:lnTo>
                <a:lnTo>
                  <a:pt x="8639023" y="2349042"/>
                </a:lnTo>
                <a:lnTo>
                  <a:pt x="8597557" y="2374100"/>
                </a:lnTo>
                <a:lnTo>
                  <a:pt x="8557616" y="2401595"/>
                </a:lnTo>
                <a:lnTo>
                  <a:pt x="8519643" y="2432291"/>
                </a:lnTo>
                <a:lnTo>
                  <a:pt x="8522932" y="2401290"/>
                </a:lnTo>
                <a:lnTo>
                  <a:pt x="8526361" y="2370658"/>
                </a:lnTo>
                <a:lnTo>
                  <a:pt x="8529434" y="2339987"/>
                </a:lnTo>
                <a:lnTo>
                  <a:pt x="8531644" y="2308872"/>
                </a:lnTo>
                <a:lnTo>
                  <a:pt x="8519287" y="2341397"/>
                </a:lnTo>
                <a:lnTo>
                  <a:pt x="8510562" y="2375344"/>
                </a:lnTo>
                <a:lnTo>
                  <a:pt x="8504263" y="2410256"/>
                </a:lnTo>
                <a:lnTo>
                  <a:pt x="8499170" y="2445639"/>
                </a:lnTo>
                <a:lnTo>
                  <a:pt x="8600313" y="2455392"/>
                </a:lnTo>
                <a:lnTo>
                  <a:pt x="8651100" y="2460155"/>
                </a:lnTo>
                <a:lnTo>
                  <a:pt x="8701900" y="2464765"/>
                </a:lnTo>
                <a:lnTo>
                  <a:pt x="8752624" y="2469159"/>
                </a:lnTo>
                <a:lnTo>
                  <a:pt x="8803157" y="2473261"/>
                </a:lnTo>
                <a:lnTo>
                  <a:pt x="8800643" y="2419489"/>
                </a:lnTo>
                <a:lnTo>
                  <a:pt x="8801900" y="2365565"/>
                </a:lnTo>
                <a:lnTo>
                  <a:pt x="8805685" y="2311514"/>
                </a:lnTo>
                <a:lnTo>
                  <a:pt x="8810739" y="2257412"/>
                </a:lnTo>
                <a:close/>
              </a:path>
              <a:path w="10238105" h="5201284">
                <a:moveTo>
                  <a:pt x="10091407" y="5013376"/>
                </a:moveTo>
                <a:lnTo>
                  <a:pt x="10000805" y="5003279"/>
                </a:lnTo>
                <a:lnTo>
                  <a:pt x="10011169" y="5004282"/>
                </a:lnTo>
                <a:lnTo>
                  <a:pt x="9918319" y="4994795"/>
                </a:lnTo>
                <a:lnTo>
                  <a:pt x="9746551" y="4978565"/>
                </a:lnTo>
                <a:lnTo>
                  <a:pt x="9790303" y="4982819"/>
                </a:lnTo>
                <a:lnTo>
                  <a:pt x="9571368" y="4962855"/>
                </a:lnTo>
                <a:lnTo>
                  <a:pt x="9540786" y="4959883"/>
                </a:lnTo>
                <a:lnTo>
                  <a:pt x="9537624" y="4971415"/>
                </a:lnTo>
                <a:lnTo>
                  <a:pt x="9533357" y="4985004"/>
                </a:lnTo>
                <a:lnTo>
                  <a:pt x="9528708" y="4998542"/>
                </a:lnTo>
                <a:lnTo>
                  <a:pt x="9524441" y="5009972"/>
                </a:lnTo>
                <a:lnTo>
                  <a:pt x="9494571" y="5005184"/>
                </a:lnTo>
                <a:lnTo>
                  <a:pt x="9466948" y="4997716"/>
                </a:lnTo>
                <a:lnTo>
                  <a:pt x="9456242" y="4987353"/>
                </a:lnTo>
                <a:lnTo>
                  <a:pt x="9449905" y="4981206"/>
                </a:lnTo>
                <a:lnTo>
                  <a:pt x="9451670" y="4951222"/>
                </a:lnTo>
                <a:lnTo>
                  <a:pt x="9451772" y="4949304"/>
                </a:lnTo>
                <a:lnTo>
                  <a:pt x="9417520" y="4943818"/>
                </a:lnTo>
                <a:lnTo>
                  <a:pt x="9382747" y="4939716"/>
                </a:lnTo>
                <a:lnTo>
                  <a:pt x="9347835" y="4937036"/>
                </a:lnTo>
                <a:lnTo>
                  <a:pt x="9313151" y="4935842"/>
                </a:lnTo>
                <a:lnTo>
                  <a:pt x="9288958" y="4957229"/>
                </a:lnTo>
                <a:lnTo>
                  <a:pt x="9260903" y="4968367"/>
                </a:lnTo>
                <a:lnTo>
                  <a:pt x="9237078" y="4961598"/>
                </a:lnTo>
                <a:lnTo>
                  <a:pt x="9225610" y="4929251"/>
                </a:lnTo>
                <a:lnTo>
                  <a:pt x="9186164" y="4924336"/>
                </a:lnTo>
                <a:lnTo>
                  <a:pt x="9162415" y="4921809"/>
                </a:lnTo>
                <a:lnTo>
                  <a:pt x="9131541" y="4918811"/>
                </a:lnTo>
                <a:lnTo>
                  <a:pt x="9107741" y="4916716"/>
                </a:lnTo>
                <a:lnTo>
                  <a:pt x="9068054" y="4913947"/>
                </a:lnTo>
                <a:lnTo>
                  <a:pt x="9064650" y="4963414"/>
                </a:lnTo>
                <a:lnTo>
                  <a:pt x="9060688" y="5013071"/>
                </a:lnTo>
                <a:lnTo>
                  <a:pt x="9056319" y="5062461"/>
                </a:lnTo>
                <a:lnTo>
                  <a:pt x="9053957" y="5087569"/>
                </a:lnTo>
                <a:lnTo>
                  <a:pt x="9890379" y="5168849"/>
                </a:lnTo>
                <a:lnTo>
                  <a:pt x="9900412" y="5065712"/>
                </a:lnTo>
                <a:lnTo>
                  <a:pt x="9912477" y="5066893"/>
                </a:lnTo>
                <a:lnTo>
                  <a:pt x="9926993" y="5068506"/>
                </a:lnTo>
                <a:lnTo>
                  <a:pt x="9941471" y="5070487"/>
                </a:lnTo>
                <a:lnTo>
                  <a:pt x="9953396" y="5072761"/>
                </a:lnTo>
                <a:lnTo>
                  <a:pt x="9948418" y="5112537"/>
                </a:lnTo>
                <a:lnTo>
                  <a:pt x="9944379" y="5148745"/>
                </a:lnTo>
                <a:lnTo>
                  <a:pt x="9943973" y="5152364"/>
                </a:lnTo>
                <a:lnTo>
                  <a:pt x="9941776" y="5173840"/>
                </a:lnTo>
                <a:lnTo>
                  <a:pt x="10068750" y="5186184"/>
                </a:lnTo>
                <a:lnTo>
                  <a:pt x="10070287" y="5172418"/>
                </a:lnTo>
                <a:lnTo>
                  <a:pt x="10076713" y="5119446"/>
                </a:lnTo>
                <a:lnTo>
                  <a:pt x="10081260" y="5085181"/>
                </a:lnTo>
                <a:lnTo>
                  <a:pt x="10081501" y="5083314"/>
                </a:lnTo>
                <a:lnTo>
                  <a:pt x="10083736" y="5066449"/>
                </a:lnTo>
                <a:lnTo>
                  <a:pt x="10084041" y="5064353"/>
                </a:lnTo>
                <a:lnTo>
                  <a:pt x="10091407" y="5013376"/>
                </a:lnTo>
                <a:close/>
              </a:path>
              <a:path w="10238105" h="5201284">
                <a:moveTo>
                  <a:pt x="10237838" y="5025682"/>
                </a:moveTo>
                <a:lnTo>
                  <a:pt x="10210749" y="5023358"/>
                </a:lnTo>
                <a:lnTo>
                  <a:pt x="10156495" y="5019408"/>
                </a:lnTo>
                <a:lnTo>
                  <a:pt x="10129406" y="5017071"/>
                </a:lnTo>
                <a:lnTo>
                  <a:pt x="10126675" y="5067312"/>
                </a:lnTo>
                <a:lnTo>
                  <a:pt x="10126612" y="5068595"/>
                </a:lnTo>
                <a:lnTo>
                  <a:pt x="10123170" y="5119484"/>
                </a:lnTo>
                <a:lnTo>
                  <a:pt x="10119017" y="5171567"/>
                </a:lnTo>
                <a:lnTo>
                  <a:pt x="10117239" y="5190883"/>
                </a:lnTo>
                <a:lnTo>
                  <a:pt x="10221824" y="5201043"/>
                </a:lnTo>
                <a:lnTo>
                  <a:pt x="10229545" y="5130520"/>
                </a:lnTo>
                <a:lnTo>
                  <a:pt x="10234308" y="5079073"/>
                </a:lnTo>
                <a:lnTo>
                  <a:pt x="10237724" y="5027600"/>
                </a:lnTo>
                <a:lnTo>
                  <a:pt x="10237838" y="5025682"/>
                </a:lnTo>
                <a:close/>
              </a:path>
            </a:pathLst>
          </a:custGeom>
          <a:solidFill>
            <a:srgbClr val="221E1F">
              <a:alpha val="13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6168276" y="9606240"/>
            <a:ext cx="93079" cy="157558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2243963" y="8254123"/>
            <a:ext cx="5313680" cy="688340"/>
          </a:xfrm>
          <a:custGeom>
            <a:avLst/>
            <a:gdLst/>
            <a:ahLst/>
            <a:cxnLst/>
            <a:rect l="l" t="t" r="r" b="b"/>
            <a:pathLst>
              <a:path w="5313680" h="688340">
                <a:moveTo>
                  <a:pt x="320065" y="133934"/>
                </a:moveTo>
                <a:lnTo>
                  <a:pt x="319773" y="133908"/>
                </a:lnTo>
                <a:lnTo>
                  <a:pt x="319887" y="132638"/>
                </a:lnTo>
                <a:lnTo>
                  <a:pt x="7150" y="102260"/>
                </a:lnTo>
                <a:lnTo>
                  <a:pt x="7023" y="103517"/>
                </a:lnTo>
                <a:lnTo>
                  <a:pt x="6769" y="103492"/>
                </a:lnTo>
                <a:lnTo>
                  <a:pt x="0" y="173012"/>
                </a:lnTo>
                <a:lnTo>
                  <a:pt x="313309" y="203454"/>
                </a:lnTo>
                <a:lnTo>
                  <a:pt x="320065" y="133934"/>
                </a:lnTo>
                <a:close/>
              </a:path>
              <a:path w="5313680" h="688340">
                <a:moveTo>
                  <a:pt x="328409" y="31394"/>
                </a:moveTo>
                <a:lnTo>
                  <a:pt x="327837" y="31343"/>
                </a:lnTo>
                <a:lnTo>
                  <a:pt x="327964" y="30073"/>
                </a:lnTo>
                <a:lnTo>
                  <a:pt x="285572" y="25958"/>
                </a:lnTo>
                <a:lnTo>
                  <a:pt x="285457" y="27216"/>
                </a:lnTo>
                <a:lnTo>
                  <a:pt x="307263" y="29349"/>
                </a:lnTo>
                <a:lnTo>
                  <a:pt x="60718" y="5384"/>
                </a:lnTo>
                <a:lnTo>
                  <a:pt x="60845" y="4114"/>
                </a:lnTo>
                <a:lnTo>
                  <a:pt x="18453" y="0"/>
                </a:lnTo>
                <a:lnTo>
                  <a:pt x="18338" y="1257"/>
                </a:lnTo>
                <a:lnTo>
                  <a:pt x="19164" y="1346"/>
                </a:lnTo>
                <a:lnTo>
                  <a:pt x="17945" y="1219"/>
                </a:lnTo>
                <a:lnTo>
                  <a:pt x="13030" y="51790"/>
                </a:lnTo>
                <a:lnTo>
                  <a:pt x="205206" y="70472"/>
                </a:lnTo>
                <a:lnTo>
                  <a:pt x="12357" y="51727"/>
                </a:lnTo>
                <a:lnTo>
                  <a:pt x="7442" y="102285"/>
                </a:lnTo>
                <a:lnTo>
                  <a:pt x="319506" y="132600"/>
                </a:lnTo>
                <a:lnTo>
                  <a:pt x="324421" y="82042"/>
                </a:lnTo>
                <a:lnTo>
                  <a:pt x="323494" y="81953"/>
                </a:lnTo>
                <a:lnTo>
                  <a:pt x="328409" y="31394"/>
                </a:lnTo>
                <a:close/>
              </a:path>
              <a:path w="5313680" h="688340">
                <a:moveTo>
                  <a:pt x="2709354" y="363474"/>
                </a:moveTo>
                <a:lnTo>
                  <a:pt x="656463" y="164007"/>
                </a:lnTo>
                <a:lnTo>
                  <a:pt x="649465" y="236054"/>
                </a:lnTo>
                <a:lnTo>
                  <a:pt x="2702356" y="435521"/>
                </a:lnTo>
                <a:lnTo>
                  <a:pt x="2709354" y="363474"/>
                </a:lnTo>
                <a:close/>
              </a:path>
              <a:path w="5313680" h="688340">
                <a:moveTo>
                  <a:pt x="2718143" y="264807"/>
                </a:moveTo>
                <a:lnTo>
                  <a:pt x="1841919" y="179666"/>
                </a:lnTo>
                <a:lnTo>
                  <a:pt x="1841792" y="180924"/>
                </a:lnTo>
                <a:lnTo>
                  <a:pt x="2718028" y="266065"/>
                </a:lnTo>
                <a:lnTo>
                  <a:pt x="2718143" y="264807"/>
                </a:lnTo>
                <a:close/>
              </a:path>
              <a:path w="5313680" h="688340">
                <a:moveTo>
                  <a:pt x="2718320" y="266103"/>
                </a:moveTo>
                <a:lnTo>
                  <a:pt x="1356385" y="133769"/>
                </a:lnTo>
                <a:lnTo>
                  <a:pt x="1579981" y="155486"/>
                </a:lnTo>
                <a:lnTo>
                  <a:pt x="1580108" y="154228"/>
                </a:lnTo>
                <a:lnTo>
                  <a:pt x="665683" y="65366"/>
                </a:lnTo>
                <a:lnTo>
                  <a:pt x="665556" y="66636"/>
                </a:lnTo>
                <a:lnTo>
                  <a:pt x="665734" y="66662"/>
                </a:lnTo>
                <a:lnTo>
                  <a:pt x="656285" y="163982"/>
                </a:lnTo>
                <a:lnTo>
                  <a:pt x="656463" y="164007"/>
                </a:lnTo>
                <a:lnTo>
                  <a:pt x="2708859" y="363423"/>
                </a:lnTo>
                <a:lnTo>
                  <a:pt x="2718320" y="266103"/>
                </a:lnTo>
                <a:close/>
              </a:path>
              <a:path w="5313680" h="688340">
                <a:moveTo>
                  <a:pt x="3703599" y="359956"/>
                </a:moveTo>
                <a:lnTo>
                  <a:pt x="3222371" y="313194"/>
                </a:lnTo>
                <a:lnTo>
                  <a:pt x="3222256" y="314464"/>
                </a:lnTo>
                <a:lnTo>
                  <a:pt x="2923336" y="285419"/>
                </a:lnTo>
                <a:lnTo>
                  <a:pt x="2923451" y="284149"/>
                </a:lnTo>
                <a:lnTo>
                  <a:pt x="2769463" y="269189"/>
                </a:lnTo>
                <a:lnTo>
                  <a:pt x="2769336" y="270446"/>
                </a:lnTo>
                <a:lnTo>
                  <a:pt x="2769590" y="270471"/>
                </a:lnTo>
                <a:lnTo>
                  <a:pt x="2759887" y="370332"/>
                </a:lnTo>
                <a:lnTo>
                  <a:pt x="2760218" y="370370"/>
                </a:lnTo>
                <a:lnTo>
                  <a:pt x="2753334" y="441159"/>
                </a:lnTo>
                <a:lnTo>
                  <a:pt x="3685514" y="531736"/>
                </a:lnTo>
                <a:lnTo>
                  <a:pt x="3692398" y="460946"/>
                </a:lnTo>
                <a:lnTo>
                  <a:pt x="3693210" y="461022"/>
                </a:lnTo>
                <a:lnTo>
                  <a:pt x="3702901" y="361175"/>
                </a:lnTo>
                <a:lnTo>
                  <a:pt x="3703472" y="361226"/>
                </a:lnTo>
                <a:lnTo>
                  <a:pt x="3703599" y="359956"/>
                </a:lnTo>
                <a:close/>
              </a:path>
              <a:path w="5313680" h="688340">
                <a:moveTo>
                  <a:pt x="4144124" y="402653"/>
                </a:moveTo>
                <a:lnTo>
                  <a:pt x="4096270" y="397992"/>
                </a:lnTo>
                <a:lnTo>
                  <a:pt x="4096143" y="399262"/>
                </a:lnTo>
                <a:lnTo>
                  <a:pt x="3763441" y="366928"/>
                </a:lnTo>
                <a:lnTo>
                  <a:pt x="3763314" y="368198"/>
                </a:lnTo>
                <a:lnTo>
                  <a:pt x="4143908" y="405180"/>
                </a:lnTo>
                <a:lnTo>
                  <a:pt x="4144035" y="403910"/>
                </a:lnTo>
                <a:lnTo>
                  <a:pt x="4144124" y="402653"/>
                </a:lnTo>
                <a:close/>
              </a:path>
              <a:path w="5313680" h="688340">
                <a:moveTo>
                  <a:pt x="4144530" y="405244"/>
                </a:moveTo>
                <a:lnTo>
                  <a:pt x="3754666" y="367360"/>
                </a:lnTo>
                <a:lnTo>
                  <a:pt x="3749992" y="415391"/>
                </a:lnTo>
                <a:lnTo>
                  <a:pt x="3745128" y="465963"/>
                </a:lnTo>
                <a:lnTo>
                  <a:pt x="3740150" y="517791"/>
                </a:lnTo>
                <a:lnTo>
                  <a:pt x="3738346" y="536752"/>
                </a:lnTo>
                <a:lnTo>
                  <a:pt x="4129925" y="574802"/>
                </a:lnTo>
                <a:lnTo>
                  <a:pt x="4131767" y="555840"/>
                </a:lnTo>
                <a:lnTo>
                  <a:pt x="3950462" y="538226"/>
                </a:lnTo>
                <a:lnTo>
                  <a:pt x="4131538" y="555815"/>
                </a:lnTo>
                <a:lnTo>
                  <a:pt x="4136580" y="503999"/>
                </a:lnTo>
                <a:lnTo>
                  <a:pt x="4007459" y="491451"/>
                </a:lnTo>
                <a:lnTo>
                  <a:pt x="4135958" y="503936"/>
                </a:lnTo>
                <a:lnTo>
                  <a:pt x="4140873" y="453377"/>
                </a:lnTo>
                <a:lnTo>
                  <a:pt x="3963301" y="436130"/>
                </a:lnTo>
                <a:lnTo>
                  <a:pt x="4139869" y="453275"/>
                </a:lnTo>
                <a:lnTo>
                  <a:pt x="4144530" y="405244"/>
                </a:lnTo>
                <a:close/>
              </a:path>
              <a:path w="5313680" h="688340">
                <a:moveTo>
                  <a:pt x="5313502" y="518287"/>
                </a:moveTo>
                <a:lnTo>
                  <a:pt x="5110746" y="497878"/>
                </a:lnTo>
                <a:lnTo>
                  <a:pt x="4198975" y="409994"/>
                </a:lnTo>
                <a:lnTo>
                  <a:pt x="4194911" y="459308"/>
                </a:lnTo>
                <a:lnTo>
                  <a:pt x="4190708" y="508596"/>
                </a:lnTo>
                <a:lnTo>
                  <a:pt x="4184345" y="579882"/>
                </a:lnTo>
                <a:lnTo>
                  <a:pt x="5294427" y="687730"/>
                </a:lnTo>
                <a:lnTo>
                  <a:pt x="5296598" y="665403"/>
                </a:lnTo>
                <a:lnTo>
                  <a:pt x="5301742" y="616242"/>
                </a:lnTo>
                <a:lnTo>
                  <a:pt x="5307342" y="567194"/>
                </a:lnTo>
                <a:lnTo>
                  <a:pt x="5313502" y="518287"/>
                </a:lnTo>
                <a:close/>
              </a:path>
            </a:pathLst>
          </a:custGeom>
          <a:solidFill>
            <a:srgbClr val="221E1F">
              <a:alpha val="13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598165" y="8776214"/>
            <a:ext cx="247926" cy="19360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122010" y="8827413"/>
            <a:ext cx="227578" cy="191222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7882903" y="8801781"/>
            <a:ext cx="191797" cy="190173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3527272" y="2816897"/>
            <a:ext cx="12714605" cy="6971030"/>
          </a:xfrm>
          <a:custGeom>
            <a:avLst/>
            <a:gdLst/>
            <a:ahLst/>
            <a:cxnLst/>
            <a:rect l="l" t="t" r="r" b="b"/>
            <a:pathLst>
              <a:path w="12714605" h="6971030">
                <a:moveTo>
                  <a:pt x="2893949" y="1563204"/>
                </a:moveTo>
                <a:lnTo>
                  <a:pt x="2887573" y="1545564"/>
                </a:lnTo>
                <a:lnTo>
                  <a:pt x="2878251" y="1519745"/>
                </a:lnTo>
                <a:lnTo>
                  <a:pt x="2859595" y="1509420"/>
                </a:lnTo>
                <a:lnTo>
                  <a:pt x="2859595" y="1595793"/>
                </a:lnTo>
                <a:lnTo>
                  <a:pt x="2852991" y="1622793"/>
                </a:lnTo>
                <a:lnTo>
                  <a:pt x="2842742" y="1648536"/>
                </a:lnTo>
                <a:lnTo>
                  <a:pt x="2820289" y="1620964"/>
                </a:lnTo>
                <a:lnTo>
                  <a:pt x="2810383" y="1584553"/>
                </a:lnTo>
                <a:lnTo>
                  <a:pt x="2818295" y="1553451"/>
                </a:lnTo>
                <a:lnTo>
                  <a:pt x="2849270" y="1541843"/>
                </a:lnTo>
                <a:lnTo>
                  <a:pt x="2859405" y="1568500"/>
                </a:lnTo>
                <a:lnTo>
                  <a:pt x="2859595" y="1595793"/>
                </a:lnTo>
                <a:lnTo>
                  <a:pt x="2859595" y="1509420"/>
                </a:lnTo>
                <a:lnTo>
                  <a:pt x="2847238" y="1502575"/>
                </a:lnTo>
                <a:lnTo>
                  <a:pt x="2810408" y="1486750"/>
                </a:lnTo>
                <a:lnTo>
                  <a:pt x="2774150" y="1469377"/>
                </a:lnTo>
                <a:lnTo>
                  <a:pt x="2744863" y="1447584"/>
                </a:lnTo>
                <a:lnTo>
                  <a:pt x="2728963" y="1418463"/>
                </a:lnTo>
                <a:lnTo>
                  <a:pt x="2732849" y="1379118"/>
                </a:lnTo>
                <a:lnTo>
                  <a:pt x="2754185" y="1378077"/>
                </a:lnTo>
                <a:lnTo>
                  <a:pt x="2775394" y="1372717"/>
                </a:lnTo>
                <a:lnTo>
                  <a:pt x="2796387" y="1365897"/>
                </a:lnTo>
                <a:lnTo>
                  <a:pt x="2817076" y="1360474"/>
                </a:lnTo>
                <a:lnTo>
                  <a:pt x="2802471" y="1345006"/>
                </a:lnTo>
                <a:lnTo>
                  <a:pt x="2787446" y="1330045"/>
                </a:lnTo>
                <a:lnTo>
                  <a:pt x="2757690" y="1301038"/>
                </a:lnTo>
                <a:lnTo>
                  <a:pt x="2726144" y="1263230"/>
                </a:lnTo>
                <a:lnTo>
                  <a:pt x="2713050" y="1246873"/>
                </a:lnTo>
                <a:lnTo>
                  <a:pt x="2710688" y="1243914"/>
                </a:lnTo>
                <a:lnTo>
                  <a:pt x="2696159" y="1224140"/>
                </a:lnTo>
                <a:lnTo>
                  <a:pt x="2653868" y="1219047"/>
                </a:lnTo>
                <a:lnTo>
                  <a:pt x="2611983" y="1215250"/>
                </a:lnTo>
                <a:lnTo>
                  <a:pt x="2570276" y="1213256"/>
                </a:lnTo>
                <a:lnTo>
                  <a:pt x="2528519" y="1213612"/>
                </a:lnTo>
                <a:lnTo>
                  <a:pt x="2479725" y="1214755"/>
                </a:lnTo>
                <a:lnTo>
                  <a:pt x="2430881" y="1213891"/>
                </a:lnTo>
                <a:lnTo>
                  <a:pt x="2382012" y="1211440"/>
                </a:lnTo>
                <a:lnTo>
                  <a:pt x="2333104" y="1207795"/>
                </a:lnTo>
                <a:lnTo>
                  <a:pt x="2284184" y="1203375"/>
                </a:lnTo>
                <a:lnTo>
                  <a:pt x="2137384" y="1189583"/>
                </a:lnTo>
                <a:lnTo>
                  <a:pt x="2088451" y="1186180"/>
                </a:lnTo>
                <a:lnTo>
                  <a:pt x="2078177" y="1173683"/>
                </a:lnTo>
                <a:lnTo>
                  <a:pt x="2072843" y="1169327"/>
                </a:lnTo>
                <a:lnTo>
                  <a:pt x="2040204" y="1136992"/>
                </a:lnTo>
                <a:lnTo>
                  <a:pt x="2020798" y="1118273"/>
                </a:lnTo>
                <a:lnTo>
                  <a:pt x="2006993" y="1104950"/>
                </a:lnTo>
                <a:lnTo>
                  <a:pt x="2000123" y="1097305"/>
                </a:lnTo>
                <a:lnTo>
                  <a:pt x="1976475" y="1071029"/>
                </a:lnTo>
                <a:lnTo>
                  <a:pt x="1951939" y="1033005"/>
                </a:lnTo>
                <a:lnTo>
                  <a:pt x="1975650" y="1025728"/>
                </a:lnTo>
                <a:lnTo>
                  <a:pt x="2025904" y="1009065"/>
                </a:lnTo>
                <a:lnTo>
                  <a:pt x="2176018" y="955827"/>
                </a:lnTo>
                <a:lnTo>
                  <a:pt x="2226360" y="939228"/>
                </a:lnTo>
                <a:lnTo>
                  <a:pt x="2277122" y="924293"/>
                </a:lnTo>
                <a:lnTo>
                  <a:pt x="2328468" y="911720"/>
                </a:lnTo>
                <a:lnTo>
                  <a:pt x="2380564" y="902157"/>
                </a:lnTo>
                <a:lnTo>
                  <a:pt x="2380538" y="892568"/>
                </a:lnTo>
                <a:lnTo>
                  <a:pt x="2380424" y="852309"/>
                </a:lnTo>
                <a:lnTo>
                  <a:pt x="2380399" y="844638"/>
                </a:lnTo>
                <a:lnTo>
                  <a:pt x="2341689" y="848550"/>
                </a:lnTo>
                <a:lnTo>
                  <a:pt x="2343531" y="829564"/>
                </a:lnTo>
                <a:lnTo>
                  <a:pt x="2344267" y="821969"/>
                </a:lnTo>
                <a:lnTo>
                  <a:pt x="2305558" y="825868"/>
                </a:lnTo>
                <a:lnTo>
                  <a:pt x="2307412" y="806881"/>
                </a:lnTo>
                <a:lnTo>
                  <a:pt x="2246414" y="783717"/>
                </a:lnTo>
                <a:lnTo>
                  <a:pt x="2232698" y="776922"/>
                </a:lnTo>
                <a:lnTo>
                  <a:pt x="2205202" y="764070"/>
                </a:lnTo>
                <a:lnTo>
                  <a:pt x="2163572" y="745197"/>
                </a:lnTo>
                <a:lnTo>
                  <a:pt x="2106003" y="724458"/>
                </a:lnTo>
                <a:lnTo>
                  <a:pt x="2076716" y="715467"/>
                </a:lnTo>
                <a:lnTo>
                  <a:pt x="2048802" y="706551"/>
                </a:lnTo>
                <a:lnTo>
                  <a:pt x="2020557" y="699236"/>
                </a:lnTo>
                <a:lnTo>
                  <a:pt x="1991855" y="692937"/>
                </a:lnTo>
                <a:lnTo>
                  <a:pt x="1962556" y="687133"/>
                </a:lnTo>
                <a:lnTo>
                  <a:pt x="2010841" y="678370"/>
                </a:lnTo>
                <a:lnTo>
                  <a:pt x="2155329" y="656031"/>
                </a:lnTo>
                <a:lnTo>
                  <a:pt x="2202319" y="655866"/>
                </a:lnTo>
                <a:lnTo>
                  <a:pt x="2249690" y="650875"/>
                </a:lnTo>
                <a:lnTo>
                  <a:pt x="2297480" y="644448"/>
                </a:lnTo>
                <a:lnTo>
                  <a:pt x="2345715" y="640003"/>
                </a:lnTo>
                <a:lnTo>
                  <a:pt x="2394445" y="640930"/>
                </a:lnTo>
                <a:lnTo>
                  <a:pt x="2399995" y="593382"/>
                </a:lnTo>
                <a:lnTo>
                  <a:pt x="2399639" y="545604"/>
                </a:lnTo>
                <a:lnTo>
                  <a:pt x="2390114" y="499821"/>
                </a:lnTo>
                <a:lnTo>
                  <a:pt x="2368131" y="458216"/>
                </a:lnTo>
                <a:lnTo>
                  <a:pt x="2336419" y="420814"/>
                </a:lnTo>
                <a:lnTo>
                  <a:pt x="2300744" y="386435"/>
                </a:lnTo>
                <a:lnTo>
                  <a:pt x="2261438" y="356222"/>
                </a:lnTo>
                <a:lnTo>
                  <a:pt x="2218855" y="331292"/>
                </a:lnTo>
                <a:lnTo>
                  <a:pt x="2173351" y="312788"/>
                </a:lnTo>
                <a:lnTo>
                  <a:pt x="2123503" y="305663"/>
                </a:lnTo>
                <a:lnTo>
                  <a:pt x="2073452" y="301599"/>
                </a:lnTo>
                <a:lnTo>
                  <a:pt x="2023224" y="299999"/>
                </a:lnTo>
                <a:lnTo>
                  <a:pt x="1972856" y="300266"/>
                </a:lnTo>
                <a:lnTo>
                  <a:pt x="1922386" y="301828"/>
                </a:lnTo>
                <a:lnTo>
                  <a:pt x="1821294" y="306387"/>
                </a:lnTo>
                <a:lnTo>
                  <a:pt x="1770735" y="308203"/>
                </a:lnTo>
                <a:lnTo>
                  <a:pt x="1720215" y="308914"/>
                </a:lnTo>
                <a:lnTo>
                  <a:pt x="1669757" y="307936"/>
                </a:lnTo>
                <a:lnTo>
                  <a:pt x="1665554" y="280098"/>
                </a:lnTo>
                <a:lnTo>
                  <a:pt x="1660017" y="252844"/>
                </a:lnTo>
                <a:lnTo>
                  <a:pt x="1633791" y="204787"/>
                </a:lnTo>
                <a:lnTo>
                  <a:pt x="1601558" y="169862"/>
                </a:lnTo>
                <a:lnTo>
                  <a:pt x="1567014" y="136893"/>
                </a:lnTo>
                <a:lnTo>
                  <a:pt x="1530400" y="105968"/>
                </a:lnTo>
                <a:lnTo>
                  <a:pt x="1491932" y="77190"/>
                </a:lnTo>
                <a:lnTo>
                  <a:pt x="1451838" y="50622"/>
                </a:lnTo>
                <a:lnTo>
                  <a:pt x="1410347" y="26365"/>
                </a:lnTo>
                <a:lnTo>
                  <a:pt x="1367688" y="4521"/>
                </a:lnTo>
                <a:lnTo>
                  <a:pt x="1314704" y="5651"/>
                </a:lnTo>
                <a:lnTo>
                  <a:pt x="1261541" y="4076"/>
                </a:lnTo>
                <a:lnTo>
                  <a:pt x="1208290" y="1600"/>
                </a:lnTo>
                <a:lnTo>
                  <a:pt x="1155077" y="0"/>
                </a:lnTo>
                <a:lnTo>
                  <a:pt x="1101953" y="1041"/>
                </a:lnTo>
                <a:lnTo>
                  <a:pt x="1049045" y="6540"/>
                </a:lnTo>
                <a:lnTo>
                  <a:pt x="945388" y="29222"/>
                </a:lnTo>
                <a:lnTo>
                  <a:pt x="894651" y="41275"/>
                </a:lnTo>
                <a:lnTo>
                  <a:pt x="844207" y="54356"/>
                </a:lnTo>
                <a:lnTo>
                  <a:pt x="794029" y="68364"/>
                </a:lnTo>
                <a:lnTo>
                  <a:pt x="744093" y="83197"/>
                </a:lnTo>
                <a:lnTo>
                  <a:pt x="694385" y="98767"/>
                </a:lnTo>
                <a:lnTo>
                  <a:pt x="644855" y="114985"/>
                </a:lnTo>
                <a:lnTo>
                  <a:pt x="595503" y="131749"/>
                </a:lnTo>
                <a:lnTo>
                  <a:pt x="497116" y="166560"/>
                </a:lnTo>
                <a:lnTo>
                  <a:pt x="252641" y="256489"/>
                </a:lnTo>
                <a:lnTo>
                  <a:pt x="210934" y="277037"/>
                </a:lnTo>
                <a:lnTo>
                  <a:pt x="170815" y="300926"/>
                </a:lnTo>
                <a:lnTo>
                  <a:pt x="130975" y="325170"/>
                </a:lnTo>
                <a:lnTo>
                  <a:pt x="90119" y="346748"/>
                </a:lnTo>
                <a:lnTo>
                  <a:pt x="46939" y="362673"/>
                </a:lnTo>
                <a:lnTo>
                  <a:pt x="0" y="369963"/>
                </a:lnTo>
                <a:lnTo>
                  <a:pt x="45910" y="374637"/>
                </a:lnTo>
                <a:lnTo>
                  <a:pt x="69202" y="377469"/>
                </a:lnTo>
                <a:lnTo>
                  <a:pt x="92976" y="380885"/>
                </a:lnTo>
                <a:lnTo>
                  <a:pt x="76403" y="421386"/>
                </a:lnTo>
                <a:lnTo>
                  <a:pt x="58648" y="462838"/>
                </a:lnTo>
                <a:lnTo>
                  <a:pt x="45758" y="506209"/>
                </a:lnTo>
                <a:lnTo>
                  <a:pt x="43713" y="552424"/>
                </a:lnTo>
                <a:lnTo>
                  <a:pt x="46240" y="596125"/>
                </a:lnTo>
                <a:lnTo>
                  <a:pt x="47637" y="640257"/>
                </a:lnTo>
                <a:lnTo>
                  <a:pt x="47574" y="684606"/>
                </a:lnTo>
                <a:lnTo>
                  <a:pt x="45783" y="727341"/>
                </a:lnTo>
                <a:lnTo>
                  <a:pt x="45720" y="728954"/>
                </a:lnTo>
                <a:lnTo>
                  <a:pt x="95631" y="737082"/>
                </a:lnTo>
                <a:lnTo>
                  <a:pt x="145783" y="742569"/>
                </a:lnTo>
                <a:lnTo>
                  <a:pt x="196126" y="745705"/>
                </a:lnTo>
                <a:lnTo>
                  <a:pt x="245376" y="746734"/>
                </a:lnTo>
                <a:lnTo>
                  <a:pt x="245770" y="746772"/>
                </a:lnTo>
                <a:lnTo>
                  <a:pt x="297218" y="746023"/>
                </a:lnTo>
                <a:lnTo>
                  <a:pt x="347878" y="743775"/>
                </a:lnTo>
                <a:lnTo>
                  <a:pt x="398551" y="740283"/>
                </a:lnTo>
                <a:lnTo>
                  <a:pt x="449199" y="735850"/>
                </a:lnTo>
                <a:lnTo>
                  <a:pt x="600532" y="719620"/>
                </a:lnTo>
                <a:lnTo>
                  <a:pt x="587222" y="738149"/>
                </a:lnTo>
                <a:lnTo>
                  <a:pt x="560692" y="774496"/>
                </a:lnTo>
                <a:lnTo>
                  <a:pt x="547395" y="793026"/>
                </a:lnTo>
                <a:lnTo>
                  <a:pt x="581444" y="833120"/>
                </a:lnTo>
                <a:lnTo>
                  <a:pt x="619213" y="869962"/>
                </a:lnTo>
                <a:lnTo>
                  <a:pt x="659752" y="904214"/>
                </a:lnTo>
                <a:lnTo>
                  <a:pt x="702106" y="936472"/>
                </a:lnTo>
                <a:lnTo>
                  <a:pt x="753122" y="968743"/>
                </a:lnTo>
                <a:lnTo>
                  <a:pt x="808355" y="987044"/>
                </a:lnTo>
                <a:lnTo>
                  <a:pt x="861682" y="991958"/>
                </a:lnTo>
                <a:lnTo>
                  <a:pt x="969213" y="998359"/>
                </a:lnTo>
                <a:lnTo>
                  <a:pt x="1022946" y="1002360"/>
                </a:lnTo>
                <a:lnTo>
                  <a:pt x="1076363" y="1008557"/>
                </a:lnTo>
                <a:lnTo>
                  <a:pt x="1129233" y="1018222"/>
                </a:lnTo>
                <a:lnTo>
                  <a:pt x="1176286" y="1028585"/>
                </a:lnTo>
                <a:lnTo>
                  <a:pt x="1223784" y="1037285"/>
                </a:lnTo>
                <a:lnTo>
                  <a:pt x="1271625" y="1044524"/>
                </a:lnTo>
                <a:lnTo>
                  <a:pt x="1319745" y="1050505"/>
                </a:lnTo>
                <a:lnTo>
                  <a:pt x="1368069" y="1055458"/>
                </a:lnTo>
                <a:lnTo>
                  <a:pt x="1416545" y="1059561"/>
                </a:lnTo>
                <a:lnTo>
                  <a:pt x="1364170" y="1072464"/>
                </a:lnTo>
                <a:lnTo>
                  <a:pt x="1313535" y="1091476"/>
                </a:lnTo>
                <a:lnTo>
                  <a:pt x="1262583" y="1110094"/>
                </a:lnTo>
                <a:lnTo>
                  <a:pt x="1209243" y="1121829"/>
                </a:lnTo>
                <a:lnTo>
                  <a:pt x="1203223" y="1130223"/>
                </a:lnTo>
                <a:lnTo>
                  <a:pt x="1188605" y="1151089"/>
                </a:lnTo>
                <a:lnTo>
                  <a:pt x="1182585" y="1159484"/>
                </a:lnTo>
                <a:lnTo>
                  <a:pt x="1187564" y="1197851"/>
                </a:lnTo>
                <a:lnTo>
                  <a:pt x="1197483" y="1235443"/>
                </a:lnTo>
                <a:lnTo>
                  <a:pt x="1215313" y="1269136"/>
                </a:lnTo>
                <a:lnTo>
                  <a:pt x="1244079" y="1295793"/>
                </a:lnTo>
                <a:lnTo>
                  <a:pt x="1285278" y="1319364"/>
                </a:lnTo>
                <a:lnTo>
                  <a:pt x="1329207" y="1337284"/>
                </a:lnTo>
                <a:lnTo>
                  <a:pt x="1375041" y="1350924"/>
                </a:lnTo>
                <a:lnTo>
                  <a:pt x="1421955" y="1361630"/>
                </a:lnTo>
                <a:lnTo>
                  <a:pt x="1515745" y="1379689"/>
                </a:lnTo>
                <a:lnTo>
                  <a:pt x="1708632" y="1439811"/>
                </a:lnTo>
                <a:lnTo>
                  <a:pt x="1805393" y="1468234"/>
                </a:lnTo>
                <a:lnTo>
                  <a:pt x="1853933" y="1481645"/>
                </a:lnTo>
                <a:lnTo>
                  <a:pt x="1902599" y="1494370"/>
                </a:lnTo>
                <a:lnTo>
                  <a:pt x="1951405" y="1506308"/>
                </a:lnTo>
                <a:lnTo>
                  <a:pt x="2000389" y="1517357"/>
                </a:lnTo>
                <a:lnTo>
                  <a:pt x="2049551" y="1527390"/>
                </a:lnTo>
                <a:lnTo>
                  <a:pt x="2068957" y="1568196"/>
                </a:lnTo>
                <a:lnTo>
                  <a:pt x="2093709" y="1606219"/>
                </a:lnTo>
                <a:lnTo>
                  <a:pt x="2123427" y="1640408"/>
                </a:lnTo>
                <a:lnTo>
                  <a:pt x="2157755" y="1669707"/>
                </a:lnTo>
                <a:lnTo>
                  <a:pt x="2196350" y="1693062"/>
                </a:lnTo>
                <a:lnTo>
                  <a:pt x="2249208" y="1702828"/>
                </a:lnTo>
                <a:lnTo>
                  <a:pt x="2302738" y="1707807"/>
                </a:lnTo>
                <a:lnTo>
                  <a:pt x="2356675" y="1709839"/>
                </a:lnTo>
                <a:lnTo>
                  <a:pt x="2410714" y="1710766"/>
                </a:lnTo>
                <a:lnTo>
                  <a:pt x="2464562" y="1712429"/>
                </a:lnTo>
                <a:lnTo>
                  <a:pt x="2566365" y="1720253"/>
                </a:lnTo>
                <a:lnTo>
                  <a:pt x="2663723" y="1730819"/>
                </a:lnTo>
                <a:lnTo>
                  <a:pt x="2663583" y="1730794"/>
                </a:lnTo>
                <a:lnTo>
                  <a:pt x="2712135" y="1734426"/>
                </a:lnTo>
                <a:lnTo>
                  <a:pt x="2760332" y="1734718"/>
                </a:lnTo>
                <a:lnTo>
                  <a:pt x="2808033" y="1730044"/>
                </a:lnTo>
                <a:lnTo>
                  <a:pt x="2855087" y="1718741"/>
                </a:lnTo>
                <a:lnTo>
                  <a:pt x="2851594" y="1695399"/>
                </a:lnTo>
                <a:lnTo>
                  <a:pt x="2875915" y="1701596"/>
                </a:lnTo>
                <a:lnTo>
                  <a:pt x="2876677" y="1697837"/>
                </a:lnTo>
                <a:lnTo>
                  <a:pt x="2885198" y="1656257"/>
                </a:lnTo>
                <a:lnTo>
                  <a:pt x="2885846" y="1652727"/>
                </a:lnTo>
                <a:lnTo>
                  <a:pt x="2893733" y="1609420"/>
                </a:lnTo>
                <a:lnTo>
                  <a:pt x="2893949" y="1563204"/>
                </a:lnTo>
                <a:close/>
              </a:path>
              <a:path w="12714605" h="6971030">
                <a:moveTo>
                  <a:pt x="7132777" y="6255055"/>
                </a:moveTo>
                <a:lnTo>
                  <a:pt x="6830352" y="6226975"/>
                </a:lnTo>
                <a:lnTo>
                  <a:pt x="5619966" y="6110363"/>
                </a:lnTo>
                <a:lnTo>
                  <a:pt x="5317490" y="6081979"/>
                </a:lnTo>
                <a:lnTo>
                  <a:pt x="5216703" y="6072721"/>
                </a:lnTo>
                <a:lnTo>
                  <a:pt x="5211102" y="6125375"/>
                </a:lnTo>
                <a:lnTo>
                  <a:pt x="5205882" y="6178054"/>
                </a:lnTo>
                <a:lnTo>
                  <a:pt x="5199977" y="6240462"/>
                </a:lnTo>
                <a:lnTo>
                  <a:pt x="7116889" y="6426708"/>
                </a:lnTo>
                <a:lnTo>
                  <a:pt x="7128002" y="6305245"/>
                </a:lnTo>
                <a:lnTo>
                  <a:pt x="7132777" y="6255055"/>
                </a:lnTo>
                <a:close/>
              </a:path>
              <a:path w="12714605" h="6971030">
                <a:moveTo>
                  <a:pt x="9424518" y="6477736"/>
                </a:moveTo>
                <a:lnTo>
                  <a:pt x="8043621" y="6346215"/>
                </a:lnTo>
                <a:lnTo>
                  <a:pt x="7327760" y="6276276"/>
                </a:lnTo>
                <a:lnTo>
                  <a:pt x="7174395" y="6261024"/>
                </a:lnTo>
                <a:lnTo>
                  <a:pt x="7165365" y="6363030"/>
                </a:lnTo>
                <a:lnTo>
                  <a:pt x="7159091" y="6430810"/>
                </a:lnTo>
                <a:lnTo>
                  <a:pt x="9407169" y="6649225"/>
                </a:lnTo>
                <a:lnTo>
                  <a:pt x="9424518" y="6477736"/>
                </a:lnTo>
                <a:close/>
              </a:path>
              <a:path w="12714605" h="6971030">
                <a:moveTo>
                  <a:pt x="11248746" y="6658851"/>
                </a:moveTo>
                <a:lnTo>
                  <a:pt x="10893158" y="6623736"/>
                </a:lnTo>
                <a:lnTo>
                  <a:pt x="9774441" y="6516129"/>
                </a:lnTo>
                <a:lnTo>
                  <a:pt x="9469704" y="6485979"/>
                </a:lnTo>
                <a:lnTo>
                  <a:pt x="9466110" y="6536309"/>
                </a:lnTo>
                <a:lnTo>
                  <a:pt x="9462275" y="6586601"/>
                </a:lnTo>
                <a:lnTo>
                  <a:pt x="9456763" y="6654038"/>
                </a:lnTo>
                <a:lnTo>
                  <a:pt x="11232502" y="6826567"/>
                </a:lnTo>
                <a:lnTo>
                  <a:pt x="11239411" y="6758927"/>
                </a:lnTo>
                <a:lnTo>
                  <a:pt x="11244250" y="6708953"/>
                </a:lnTo>
                <a:lnTo>
                  <a:pt x="11248746" y="6658851"/>
                </a:lnTo>
                <a:close/>
              </a:path>
              <a:path w="12714605" h="6971030">
                <a:moveTo>
                  <a:pt x="11433658" y="6669189"/>
                </a:moveTo>
                <a:lnTo>
                  <a:pt x="11406492" y="6672250"/>
                </a:lnTo>
                <a:lnTo>
                  <a:pt x="11402225" y="6724790"/>
                </a:lnTo>
                <a:lnTo>
                  <a:pt x="11397399" y="6777380"/>
                </a:lnTo>
                <a:lnTo>
                  <a:pt x="11390948" y="6841960"/>
                </a:lnTo>
                <a:lnTo>
                  <a:pt x="11413579" y="6844157"/>
                </a:lnTo>
                <a:lnTo>
                  <a:pt x="11415827" y="6820471"/>
                </a:lnTo>
                <a:lnTo>
                  <a:pt x="11421059" y="6770065"/>
                </a:lnTo>
                <a:lnTo>
                  <a:pt x="11426939" y="6719633"/>
                </a:lnTo>
                <a:lnTo>
                  <a:pt x="11433658" y="6669189"/>
                </a:lnTo>
                <a:close/>
              </a:path>
              <a:path w="12714605" h="6971030">
                <a:moveTo>
                  <a:pt x="12714034" y="6964121"/>
                </a:moveTo>
                <a:lnTo>
                  <a:pt x="12682639" y="6967448"/>
                </a:lnTo>
                <a:lnTo>
                  <a:pt x="12713259" y="6970433"/>
                </a:lnTo>
                <a:lnTo>
                  <a:pt x="12714034" y="6964121"/>
                </a:lnTo>
                <a:close/>
              </a:path>
            </a:pathLst>
          </a:custGeom>
          <a:solidFill>
            <a:srgbClr val="221E1F">
              <a:alpha val="13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0" y="7895931"/>
            <a:ext cx="18288000" cy="2391410"/>
          </a:xfrm>
          <a:custGeom>
            <a:avLst/>
            <a:gdLst/>
            <a:ahLst/>
            <a:cxnLst/>
            <a:rect l="l" t="t" r="r" b="b"/>
            <a:pathLst>
              <a:path w="18288000" h="2391409">
                <a:moveTo>
                  <a:pt x="0" y="0"/>
                </a:moveTo>
                <a:lnTo>
                  <a:pt x="0" y="2390878"/>
                </a:lnTo>
                <a:lnTo>
                  <a:pt x="18288000" y="2390878"/>
                </a:lnTo>
                <a:lnTo>
                  <a:pt x="18288000" y="1738524"/>
                </a:lnTo>
                <a:lnTo>
                  <a:pt x="0" y="0"/>
                </a:lnTo>
                <a:close/>
              </a:path>
            </a:pathLst>
          </a:custGeom>
          <a:solidFill>
            <a:srgbClr val="D719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-190"/>
            <a:ext cx="18288000" cy="1260475"/>
          </a:xfrm>
          <a:custGeom>
            <a:avLst/>
            <a:gdLst/>
            <a:ahLst/>
            <a:cxnLst/>
            <a:rect l="l" t="t" r="r" b="b"/>
            <a:pathLst>
              <a:path w="18288000" h="1260475">
                <a:moveTo>
                  <a:pt x="18288000" y="0"/>
                </a:moveTo>
                <a:lnTo>
                  <a:pt x="0" y="0"/>
                </a:lnTo>
                <a:lnTo>
                  <a:pt x="0" y="1260386"/>
                </a:lnTo>
                <a:lnTo>
                  <a:pt x="18288000" y="1260386"/>
                </a:lnTo>
                <a:lnTo>
                  <a:pt x="18288000" y="0"/>
                </a:lnTo>
                <a:close/>
              </a:path>
            </a:pathLst>
          </a:custGeom>
          <a:solidFill>
            <a:srgbClr val="FFC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1" i="0">
                <a:solidFill>
                  <a:srgbClr val="062F5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13582" y="3411067"/>
            <a:ext cx="14448790" cy="368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70" dirty="0">
                <a:solidFill>
                  <a:srgbClr val="062F57"/>
                </a:solidFill>
                <a:latin typeface="Tahoma"/>
                <a:cs typeface="Tahoma"/>
              </a:rPr>
              <a:t>Industria</a:t>
            </a:r>
            <a:r>
              <a:rPr sz="4600" b="1" spc="-865" dirty="0">
                <a:solidFill>
                  <a:srgbClr val="062F57"/>
                </a:solidFill>
                <a:latin typeface="Tahoma"/>
                <a:cs typeface="Tahoma"/>
              </a:rPr>
              <a:t> </a:t>
            </a:r>
            <a:r>
              <a:rPr sz="4600" b="1" spc="-425" dirty="0">
                <a:solidFill>
                  <a:srgbClr val="062F57"/>
                </a:solidFill>
                <a:latin typeface="Tahoma"/>
                <a:cs typeface="Tahoma"/>
              </a:rPr>
              <a:t>in</a:t>
            </a:r>
            <a:r>
              <a:rPr sz="4600" b="1" spc="-865" dirty="0">
                <a:solidFill>
                  <a:srgbClr val="062F57"/>
                </a:solidFill>
                <a:latin typeface="Tahoma"/>
                <a:cs typeface="Tahoma"/>
              </a:rPr>
              <a:t> </a:t>
            </a:r>
            <a:r>
              <a:rPr sz="4600" b="1" spc="-375" dirty="0">
                <a:solidFill>
                  <a:srgbClr val="062F57"/>
                </a:solidFill>
                <a:latin typeface="Tahoma"/>
                <a:cs typeface="Tahoma"/>
              </a:rPr>
              <a:t>crisi,</a:t>
            </a:r>
            <a:endParaRPr sz="46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62000" y="3411067"/>
            <a:ext cx="16992600" cy="4064061"/>
          </a:xfrm>
          <a:prstGeom prst="rect">
            <a:avLst/>
          </a:prstGeom>
        </p:spPr>
        <p:txBody>
          <a:bodyPr vert="horz" wrap="square" lIns="0" tIns="241300" rIns="0" bIns="0" rtlCol="0">
            <a:spAutoFit/>
          </a:bodyPr>
          <a:lstStyle/>
          <a:p>
            <a:pPr marL="1601470" marR="5080" indent="-1588770">
              <a:lnSpc>
                <a:spcPts val="9000"/>
              </a:lnSpc>
              <a:spcBef>
                <a:spcPts val="1900"/>
              </a:spcBef>
              <a:tabLst>
                <a:tab pos="2807970" algn="l"/>
                <a:tab pos="5222240" algn="l"/>
                <a:tab pos="6110605" algn="l"/>
                <a:tab pos="6811009" algn="l"/>
                <a:tab pos="8399780" algn="l"/>
              </a:tabLst>
            </a:pPr>
            <a:r>
              <a:rPr sz="9000" spc="-10" dirty="0">
                <a:latin typeface="Arial MT"/>
                <a:cs typeface="Arial MT"/>
              </a:rPr>
              <a:t>Produzione</a:t>
            </a:r>
            <a:r>
              <a:rPr sz="9000" dirty="0">
                <a:latin typeface="Arial MT"/>
                <a:cs typeface="Arial MT"/>
              </a:rPr>
              <a:t>	</a:t>
            </a:r>
            <a:r>
              <a:rPr sz="9000" spc="-10" dirty="0">
                <a:latin typeface="Arial MT"/>
                <a:cs typeface="Arial MT"/>
              </a:rPr>
              <a:t>industriale </a:t>
            </a:r>
            <a:r>
              <a:rPr sz="9000" spc="-25" dirty="0">
                <a:latin typeface="Arial MT"/>
                <a:cs typeface="Arial MT"/>
              </a:rPr>
              <a:t>in</a:t>
            </a:r>
            <a:r>
              <a:rPr sz="9000" dirty="0">
                <a:latin typeface="Arial MT"/>
                <a:cs typeface="Arial MT"/>
              </a:rPr>
              <a:t>	</a:t>
            </a:r>
            <a:r>
              <a:rPr sz="9000" spc="-20" dirty="0">
                <a:latin typeface="Arial MT"/>
                <a:cs typeface="Arial MT"/>
              </a:rPr>
              <a:t>calo</a:t>
            </a:r>
            <a:r>
              <a:rPr sz="9000" dirty="0">
                <a:latin typeface="Arial MT"/>
                <a:cs typeface="Arial MT"/>
              </a:rPr>
              <a:t>	</a:t>
            </a:r>
            <a:r>
              <a:rPr sz="9000" spc="-25" dirty="0">
                <a:latin typeface="Arial MT"/>
                <a:cs typeface="Arial MT"/>
              </a:rPr>
              <a:t>da</a:t>
            </a:r>
            <a:r>
              <a:rPr sz="9000" dirty="0">
                <a:latin typeface="Arial MT"/>
                <a:cs typeface="Arial MT"/>
              </a:rPr>
              <a:t>	</a:t>
            </a:r>
            <a:endParaRPr lang="it-IT" sz="9000" dirty="0">
              <a:latin typeface="Arial MT"/>
              <a:cs typeface="Arial MT"/>
            </a:endParaRPr>
          </a:p>
          <a:p>
            <a:pPr marL="1601470" marR="5080" indent="-1588770" algn="ctr">
              <a:lnSpc>
                <a:spcPts val="9000"/>
              </a:lnSpc>
              <a:spcBef>
                <a:spcPts val="1900"/>
              </a:spcBef>
              <a:tabLst>
                <a:tab pos="2807970" algn="l"/>
                <a:tab pos="5222240" algn="l"/>
                <a:tab pos="6110605" algn="l"/>
                <a:tab pos="6811009" algn="l"/>
                <a:tab pos="8399780" algn="l"/>
              </a:tabLst>
            </a:pPr>
            <a:r>
              <a:rPr sz="13800" b="1" spc="-25" dirty="0">
                <a:latin typeface="Arial MT"/>
                <a:cs typeface="Arial MT"/>
              </a:rPr>
              <a:t>30</a:t>
            </a:r>
            <a:r>
              <a:rPr sz="13800" b="1" dirty="0">
                <a:latin typeface="Arial MT"/>
                <a:cs typeface="Arial MT"/>
              </a:rPr>
              <a:t>	</a:t>
            </a:r>
            <a:r>
              <a:rPr sz="13800" b="1" spc="-20" dirty="0">
                <a:latin typeface="Arial MT"/>
                <a:cs typeface="Arial MT"/>
              </a:rPr>
              <a:t>mesi</a:t>
            </a:r>
            <a:endParaRPr sz="13800" b="1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04800" y="2203627"/>
            <a:ext cx="177546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4800" dirty="0">
                <a:latin typeface="Arial MT"/>
                <a:cs typeface="Arial MT"/>
              </a:rPr>
              <a:t>SETTORI</a:t>
            </a:r>
            <a:r>
              <a:rPr sz="4800" spc="-10" dirty="0">
                <a:latin typeface="Arial MT"/>
                <a:cs typeface="Arial MT"/>
              </a:rPr>
              <a:t> </a:t>
            </a:r>
            <a:r>
              <a:rPr sz="4800" dirty="0">
                <a:latin typeface="Arial MT"/>
                <a:cs typeface="Arial MT"/>
              </a:rPr>
              <a:t>PIU'</a:t>
            </a:r>
            <a:r>
              <a:rPr sz="4800" spc="-10" dirty="0">
                <a:latin typeface="Arial MT"/>
                <a:cs typeface="Arial MT"/>
              </a:rPr>
              <a:t> </a:t>
            </a:r>
            <a:r>
              <a:rPr sz="4800" dirty="0">
                <a:latin typeface="Arial MT"/>
                <a:cs typeface="Arial MT"/>
              </a:rPr>
              <a:t>COLPITI</a:t>
            </a:r>
            <a:r>
              <a:rPr sz="4800" spc="-10" dirty="0">
                <a:latin typeface="Arial MT"/>
                <a:cs typeface="Arial MT"/>
              </a:rPr>
              <a:t> </a:t>
            </a:r>
            <a:r>
              <a:rPr sz="4800" dirty="0">
                <a:latin typeface="Arial MT"/>
                <a:cs typeface="Arial MT"/>
              </a:rPr>
              <a:t>DA</a:t>
            </a:r>
            <a:r>
              <a:rPr sz="4800" spc="-10" dirty="0">
                <a:latin typeface="Arial MT"/>
                <a:cs typeface="Arial MT"/>
              </a:rPr>
              <a:t> </a:t>
            </a:r>
            <a:r>
              <a:rPr sz="4800" dirty="0">
                <a:latin typeface="Arial MT"/>
                <a:cs typeface="Arial MT"/>
              </a:rPr>
              <a:t>FALLIMENTI</a:t>
            </a:r>
            <a:r>
              <a:rPr sz="4800" spc="-10" dirty="0">
                <a:latin typeface="Arial MT"/>
                <a:cs typeface="Arial MT"/>
              </a:rPr>
              <a:t> </a:t>
            </a:r>
            <a:r>
              <a:rPr sz="4800" dirty="0">
                <a:latin typeface="Arial MT"/>
                <a:cs typeface="Arial MT"/>
              </a:rPr>
              <a:t>E</a:t>
            </a:r>
            <a:r>
              <a:rPr sz="4800" spc="-10" dirty="0">
                <a:latin typeface="Arial MT"/>
                <a:cs typeface="Arial MT"/>
              </a:rPr>
              <a:t> LIQUIDAZIONI</a:t>
            </a:r>
            <a:endParaRPr sz="4800" dirty="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28912" y="3695700"/>
            <a:ext cx="16230175" cy="4658839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 marR="5080" algn="ctr">
              <a:lnSpc>
                <a:spcPts val="4200"/>
              </a:lnSpc>
              <a:spcBef>
                <a:spcPts val="940"/>
              </a:spcBef>
              <a:tabLst>
                <a:tab pos="10494963" algn="l"/>
              </a:tabLst>
            </a:pPr>
            <a:r>
              <a:rPr sz="7200" b="1" spc="-10" dirty="0">
                <a:latin typeface="Arial MT"/>
                <a:cs typeface="Arial MT"/>
              </a:rPr>
              <a:t>COSTRUZIONI</a:t>
            </a:r>
            <a:r>
              <a:rPr lang="it-IT" sz="7200" b="1" spc="-10" dirty="0">
                <a:latin typeface="Arial MT"/>
                <a:cs typeface="Arial MT"/>
              </a:rPr>
              <a:t> 	+25,7%</a:t>
            </a:r>
          </a:p>
          <a:p>
            <a:pPr marL="12700" marR="5080" algn="ctr">
              <a:lnSpc>
                <a:spcPts val="4200"/>
              </a:lnSpc>
              <a:spcBef>
                <a:spcPts val="940"/>
              </a:spcBef>
              <a:tabLst>
                <a:tab pos="10494963" algn="l"/>
              </a:tabLst>
            </a:pPr>
            <a:r>
              <a:rPr lang="it-IT" sz="7200" b="1" spc="-10" dirty="0">
                <a:latin typeface="Arial MT"/>
                <a:cs typeface="Arial MT"/>
              </a:rPr>
              <a:t> </a:t>
            </a:r>
            <a:r>
              <a:rPr sz="7200" b="1" spc="-10" dirty="0">
                <a:latin typeface="Arial MT"/>
                <a:cs typeface="Arial MT"/>
              </a:rPr>
              <a:t> </a:t>
            </a:r>
            <a:endParaRPr lang="it-IT" sz="7200" b="1" spc="-10" dirty="0">
              <a:latin typeface="Arial MT"/>
              <a:cs typeface="Arial MT"/>
            </a:endParaRPr>
          </a:p>
          <a:p>
            <a:pPr marL="12700" marR="5080" algn="ctr">
              <a:lnSpc>
                <a:spcPts val="4200"/>
              </a:lnSpc>
              <a:spcBef>
                <a:spcPts val="940"/>
              </a:spcBef>
              <a:tabLst>
                <a:tab pos="10494963" algn="l"/>
              </a:tabLst>
            </a:pPr>
            <a:r>
              <a:rPr sz="7200" b="1" spc="-10" dirty="0">
                <a:latin typeface="Arial MT"/>
                <a:cs typeface="Arial MT"/>
              </a:rPr>
              <a:t>INDUSTRIA </a:t>
            </a:r>
            <a:r>
              <a:rPr lang="it-IT" sz="7200" b="1" spc="-10" dirty="0">
                <a:latin typeface="Arial MT"/>
                <a:cs typeface="Arial MT"/>
              </a:rPr>
              <a:t>	+21,2%</a:t>
            </a:r>
          </a:p>
          <a:p>
            <a:pPr marL="12700" marR="5080" algn="ctr">
              <a:lnSpc>
                <a:spcPts val="4200"/>
              </a:lnSpc>
              <a:spcBef>
                <a:spcPts val="940"/>
              </a:spcBef>
              <a:tabLst>
                <a:tab pos="10494963" algn="l"/>
              </a:tabLst>
            </a:pPr>
            <a:endParaRPr lang="it-IT" sz="7200" b="1" spc="-10" dirty="0">
              <a:latin typeface="Arial MT"/>
              <a:cs typeface="Arial MT"/>
            </a:endParaRPr>
          </a:p>
          <a:p>
            <a:pPr marL="12700" marR="5080" algn="just">
              <a:lnSpc>
                <a:spcPts val="4200"/>
              </a:lnSpc>
              <a:spcBef>
                <a:spcPts val="940"/>
              </a:spcBef>
              <a:tabLst>
                <a:tab pos="10494963" algn="l"/>
              </a:tabLst>
            </a:pPr>
            <a:r>
              <a:rPr lang="it-IT" sz="7200" b="1" spc="-10" dirty="0">
                <a:latin typeface="Arial MT"/>
                <a:cs typeface="Arial MT"/>
              </a:rPr>
              <a:t>     </a:t>
            </a:r>
            <a:r>
              <a:rPr sz="7200" b="1" spc="-10" dirty="0">
                <a:latin typeface="Arial MT"/>
                <a:cs typeface="Arial MT"/>
              </a:rPr>
              <a:t>METALLI </a:t>
            </a:r>
            <a:r>
              <a:rPr lang="it-IT" sz="7200" b="1" spc="-10" dirty="0">
                <a:latin typeface="Arial MT"/>
                <a:cs typeface="Arial MT"/>
              </a:rPr>
              <a:t>	     +48,4%</a:t>
            </a:r>
          </a:p>
          <a:p>
            <a:pPr marL="12700" marR="5080" algn="ctr">
              <a:lnSpc>
                <a:spcPts val="4200"/>
              </a:lnSpc>
              <a:spcBef>
                <a:spcPts val="940"/>
              </a:spcBef>
              <a:tabLst>
                <a:tab pos="10494963" algn="l"/>
                <a:tab pos="11844338" algn="l"/>
              </a:tabLst>
            </a:pPr>
            <a:endParaRPr lang="it-IT" sz="7200" b="1" spc="-10" dirty="0">
              <a:latin typeface="Arial MT"/>
              <a:cs typeface="Arial MT"/>
            </a:endParaRPr>
          </a:p>
          <a:p>
            <a:pPr marL="12700" marR="5080" algn="just">
              <a:lnSpc>
                <a:spcPts val="4200"/>
              </a:lnSpc>
              <a:spcBef>
                <a:spcPts val="940"/>
              </a:spcBef>
              <a:tabLst>
                <a:tab pos="10494963" algn="l"/>
                <a:tab pos="11844338" algn="l"/>
              </a:tabLst>
            </a:pPr>
            <a:r>
              <a:rPr lang="it-IT" sz="7200" b="1" spc="-10" dirty="0">
                <a:latin typeface="Arial MT"/>
                <a:cs typeface="Arial MT"/>
              </a:rPr>
              <a:t>     </a:t>
            </a:r>
            <a:r>
              <a:rPr sz="7200" b="1" spc="-20" dirty="0">
                <a:latin typeface="Arial MT"/>
                <a:cs typeface="Arial MT"/>
              </a:rPr>
              <a:t>MODA</a:t>
            </a:r>
            <a:r>
              <a:rPr lang="it-IT" sz="7200" b="1" spc="-20" dirty="0">
                <a:latin typeface="Arial MT"/>
                <a:cs typeface="Arial MT"/>
              </a:rPr>
              <a:t>	     +41,1</a:t>
            </a:r>
            <a:endParaRPr sz="7200" b="1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164A6-5F40-E7BE-D858-CDAEA2AED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2E0F243-931B-46B9-C5D1-F3C2DB5959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AF5DA388-9435-3A1F-E1AB-0A36329C562C}"/>
              </a:ext>
            </a:extLst>
          </p:cNvPr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id="{460F94EA-CAC6-B80D-6F6D-1A2F2B6AFC02}"/>
              </a:ext>
            </a:extLst>
          </p:cNvPr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84130FCF-0930-A1AB-CC86-C27B9AE6B3D2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05F41C93-AEA4-BBC3-D1BD-40AA1FB25FAF}"/>
                </a:ext>
              </a:extLst>
            </p:cNvPr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9E7ABF52-35E1-C5C7-C44F-546B394F75C9}"/>
                </a:ext>
              </a:extLst>
            </p:cNvPr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0EB3979-3AC8-8480-6B33-2B7516FE6B85}"/>
              </a:ext>
            </a:extLst>
          </p:cNvPr>
          <p:cNvSpPr txBox="1"/>
          <p:nvPr/>
        </p:nvSpPr>
        <p:spPr>
          <a:xfrm>
            <a:off x="571500" y="3009900"/>
            <a:ext cx="17145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9600" b="1" dirty="0"/>
              <a:t>1 Centrali ENEL </a:t>
            </a:r>
          </a:p>
          <a:p>
            <a:pPr algn="just"/>
            <a:r>
              <a:rPr lang="it-IT" sz="9600" b="1" dirty="0"/>
              <a:t>Brindisi e Civitavecchia</a:t>
            </a:r>
            <a:endParaRPr lang="it-IT" sz="9600" dirty="0"/>
          </a:p>
        </p:txBody>
      </p:sp>
    </p:spTree>
    <p:extLst>
      <p:ext uri="{BB962C8B-B14F-4D97-AF65-F5344CB8AC3E}">
        <p14:creationId xmlns:p14="http://schemas.microsoft.com/office/powerpoint/2010/main" val="3446656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19687-E2FC-1ABB-93BF-FA66DBA162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A3E742F-548D-F984-3ADB-41432BE2FD6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AB5204B-42AE-9EF8-06F0-38C23D462EA9}"/>
              </a:ext>
            </a:extLst>
          </p:cNvPr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id="{290DF3B8-7F43-15E6-A893-D7C42BFD4635}"/>
              </a:ext>
            </a:extLst>
          </p:cNvPr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E21C5E47-8C0A-24D1-7D53-964CA4EDA83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8FD39D5C-368A-F739-63A2-2BEB83B22A1A}"/>
                </a:ext>
              </a:extLst>
            </p:cNvPr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D658E748-D9AB-4ECF-9447-ACF1F864FEE7}"/>
                </a:ext>
              </a:extLst>
            </p:cNvPr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7F42C98-3798-D099-A620-EE266DC779C4}"/>
              </a:ext>
            </a:extLst>
          </p:cNvPr>
          <p:cNvSpPr txBox="1"/>
          <p:nvPr/>
        </p:nvSpPr>
        <p:spPr>
          <a:xfrm>
            <a:off x="571500" y="2781300"/>
            <a:ext cx="1714500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7200" dirty="0"/>
              <a:t>1 Centrali ENEL Brindisi Civitavecchia</a:t>
            </a:r>
          </a:p>
          <a:p>
            <a:pPr algn="just"/>
            <a:endParaRPr lang="it-IT" sz="7200" dirty="0"/>
          </a:p>
          <a:p>
            <a:pPr algn="just"/>
            <a:r>
              <a:rPr lang="it-IT" sz="7200" b="1" dirty="0"/>
              <a:t>2 Cartiera di Fabriano </a:t>
            </a:r>
          </a:p>
          <a:p>
            <a:pPr algn="ctr"/>
            <a:endParaRPr lang="it-IT" sz="9600" dirty="0"/>
          </a:p>
        </p:txBody>
      </p:sp>
    </p:spTree>
    <p:extLst>
      <p:ext uri="{BB962C8B-B14F-4D97-AF65-F5344CB8AC3E}">
        <p14:creationId xmlns:p14="http://schemas.microsoft.com/office/powerpoint/2010/main" val="38523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10D47-4B14-780D-2ADC-015F66D5A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FC039A8-15A8-508B-0EF5-BE066D1C495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8DA7DD5D-6A10-6F32-A64D-595D0217CAD6}"/>
              </a:ext>
            </a:extLst>
          </p:cNvPr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id="{CEA089A0-A8B8-0ED0-312C-F0CBCE419669}"/>
              </a:ext>
            </a:extLst>
          </p:cNvPr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D823E674-23BC-3EBF-A4C4-716F737E97F4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72E11A53-C6FC-13EF-95BC-7073C137D5FC}"/>
                </a:ext>
              </a:extLst>
            </p:cNvPr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D4F062D9-0DD5-B88D-0F4D-16F48B8808A9}"/>
                </a:ext>
              </a:extLst>
            </p:cNvPr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D44D940-1DF0-3515-A207-782F898FF916}"/>
              </a:ext>
            </a:extLst>
          </p:cNvPr>
          <p:cNvSpPr txBox="1"/>
          <p:nvPr/>
        </p:nvSpPr>
        <p:spPr>
          <a:xfrm>
            <a:off x="571500" y="2781300"/>
            <a:ext cx="17145000" cy="8032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6000" dirty="0"/>
              <a:t>1 Centrali ENEL Brindisi Civitavecchia</a:t>
            </a:r>
          </a:p>
          <a:p>
            <a:pPr algn="just"/>
            <a:endParaRPr lang="it-IT" sz="6000" b="1" dirty="0"/>
          </a:p>
          <a:p>
            <a:pPr algn="just"/>
            <a:r>
              <a:rPr lang="it-IT" sz="6000" dirty="0"/>
              <a:t>2 Cartiera di Fabriano </a:t>
            </a:r>
          </a:p>
          <a:p>
            <a:pPr algn="just"/>
            <a:endParaRPr lang="it-IT" sz="6000" dirty="0"/>
          </a:p>
          <a:p>
            <a:pPr algn="just"/>
            <a:r>
              <a:rPr lang="it-IT" sz="6000" b="1" dirty="0"/>
              <a:t>3 Prysmian Battipaglia </a:t>
            </a:r>
          </a:p>
          <a:p>
            <a:pPr algn="just"/>
            <a:endParaRPr lang="it-IT" sz="6000" b="1" dirty="0"/>
          </a:p>
          <a:p>
            <a:pPr algn="just"/>
            <a:endParaRPr lang="it-IT" sz="6000" b="1" dirty="0"/>
          </a:p>
          <a:p>
            <a:pPr algn="ctr"/>
            <a:endParaRPr lang="it-IT" sz="9600" dirty="0"/>
          </a:p>
        </p:txBody>
      </p:sp>
    </p:spTree>
    <p:extLst>
      <p:ext uri="{BB962C8B-B14F-4D97-AF65-F5344CB8AC3E}">
        <p14:creationId xmlns:p14="http://schemas.microsoft.com/office/powerpoint/2010/main" val="1278270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A93C7D-CD16-2811-BD00-F128E3003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8759265-7842-90BB-124B-591E9C324D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CF56453D-05AB-502E-2F36-EB3129110860}"/>
              </a:ext>
            </a:extLst>
          </p:cNvPr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id="{FE02A1AC-E55A-577B-7291-FCAAC92E60C5}"/>
              </a:ext>
            </a:extLst>
          </p:cNvPr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FE1FBB01-5A2F-64A1-8293-6F13B33B89B4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7BE904C6-CC5A-C964-F0F9-D79D94D591F7}"/>
                </a:ext>
              </a:extLst>
            </p:cNvPr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9E2B1A93-B227-1262-9010-B0C14D4479A4}"/>
                </a:ext>
              </a:extLst>
            </p:cNvPr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443E6CE9-D99B-A26B-DCDC-5DEF41D7EA54}"/>
              </a:ext>
            </a:extLst>
          </p:cNvPr>
          <p:cNvSpPr txBox="1"/>
          <p:nvPr/>
        </p:nvSpPr>
        <p:spPr>
          <a:xfrm>
            <a:off x="571500" y="2781300"/>
            <a:ext cx="17145000" cy="6924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6000" dirty="0"/>
              <a:t>1 Centrali ENEL Brindisi Civitavecchia</a:t>
            </a:r>
          </a:p>
          <a:p>
            <a:pPr algn="just"/>
            <a:endParaRPr lang="it-IT" sz="1600" b="1" dirty="0"/>
          </a:p>
          <a:p>
            <a:pPr algn="just"/>
            <a:r>
              <a:rPr lang="it-IT" sz="6000" dirty="0"/>
              <a:t>2 Cartiera di Fabriano</a:t>
            </a:r>
          </a:p>
          <a:p>
            <a:pPr algn="just"/>
            <a:r>
              <a:rPr lang="it-IT" sz="1600" dirty="0"/>
              <a:t> </a:t>
            </a:r>
          </a:p>
          <a:p>
            <a:pPr algn="just"/>
            <a:r>
              <a:rPr lang="it-IT" sz="6000" dirty="0"/>
              <a:t>3 Prysmian Battipaglia </a:t>
            </a:r>
          </a:p>
          <a:p>
            <a:pPr algn="just"/>
            <a:endParaRPr lang="it-IT" sz="1600" b="1" dirty="0"/>
          </a:p>
          <a:p>
            <a:pPr algn="just"/>
            <a:r>
              <a:rPr lang="it-IT" sz="6000" b="1" dirty="0"/>
              <a:t>4 </a:t>
            </a:r>
            <a:r>
              <a:rPr lang="it-IT" sz="6000" b="1" dirty="0" err="1"/>
              <a:t>Trasnova</a:t>
            </a:r>
            <a:r>
              <a:rPr lang="it-IT" sz="6000" b="1" dirty="0"/>
              <a:t> (logistica </a:t>
            </a:r>
            <a:r>
              <a:rPr lang="it-IT" sz="6000" b="1" dirty="0" err="1"/>
              <a:t>Stellantis</a:t>
            </a:r>
            <a:r>
              <a:rPr lang="it-IT" sz="6000" b="1" dirty="0"/>
              <a:t>)</a:t>
            </a:r>
          </a:p>
          <a:p>
            <a:pPr algn="just"/>
            <a:endParaRPr lang="it-IT" sz="6000" b="1" dirty="0"/>
          </a:p>
          <a:p>
            <a:pPr algn="ctr"/>
            <a:endParaRPr lang="it-IT" sz="9600" dirty="0"/>
          </a:p>
        </p:txBody>
      </p:sp>
    </p:spTree>
    <p:extLst>
      <p:ext uri="{BB962C8B-B14F-4D97-AF65-F5344CB8AC3E}">
        <p14:creationId xmlns:p14="http://schemas.microsoft.com/office/powerpoint/2010/main" val="592538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ECE7E-BDC8-39E9-074A-581C33CB4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5E3DF66-1A4D-32D4-53C3-8F164E292B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D3111BD4-2741-D2B2-926E-FEE009717543}"/>
              </a:ext>
            </a:extLst>
          </p:cNvPr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id="{E8898B25-B028-BD6F-5DCC-082412202446}"/>
              </a:ext>
            </a:extLst>
          </p:cNvPr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74D7E48F-ACC3-C91A-FEC1-1A1F4671B24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54714531-D154-5736-6106-66D1FF8897A5}"/>
                </a:ext>
              </a:extLst>
            </p:cNvPr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8DAF3564-BEE0-16B3-0459-A6BB20496036}"/>
                </a:ext>
              </a:extLst>
            </p:cNvPr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D0F43421-882B-EA8B-B80F-5006642BE9AE}"/>
              </a:ext>
            </a:extLst>
          </p:cNvPr>
          <p:cNvSpPr txBox="1"/>
          <p:nvPr/>
        </p:nvSpPr>
        <p:spPr>
          <a:xfrm>
            <a:off x="571500" y="2094622"/>
            <a:ext cx="17145000" cy="9264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6000" dirty="0"/>
              <a:t>1 Centrali ENEL Brindisi Civitavecchia</a:t>
            </a:r>
          </a:p>
          <a:p>
            <a:pPr algn="just"/>
            <a:endParaRPr lang="it-IT" sz="1600" b="1" dirty="0"/>
          </a:p>
          <a:p>
            <a:pPr algn="just"/>
            <a:r>
              <a:rPr lang="it-IT" sz="6000" dirty="0"/>
              <a:t>2 Cartiera di Fabriano </a:t>
            </a:r>
          </a:p>
          <a:p>
            <a:pPr algn="just"/>
            <a:endParaRPr lang="it-IT" sz="1600" dirty="0"/>
          </a:p>
          <a:p>
            <a:pPr algn="just"/>
            <a:r>
              <a:rPr lang="it-IT" sz="6000" dirty="0"/>
              <a:t>3 Prysmian Battipaglia </a:t>
            </a:r>
          </a:p>
          <a:p>
            <a:pPr algn="just"/>
            <a:endParaRPr lang="it-IT" sz="1600" b="1" dirty="0"/>
          </a:p>
          <a:p>
            <a:pPr algn="just"/>
            <a:r>
              <a:rPr lang="it-IT" sz="6000" dirty="0"/>
              <a:t>4 </a:t>
            </a:r>
            <a:r>
              <a:rPr lang="it-IT" sz="6000" dirty="0" err="1"/>
              <a:t>Trasnova</a:t>
            </a:r>
            <a:r>
              <a:rPr lang="it-IT" sz="6000" dirty="0"/>
              <a:t> (logistica </a:t>
            </a:r>
            <a:r>
              <a:rPr lang="it-IT" sz="6000" dirty="0" err="1"/>
              <a:t>Stellantis</a:t>
            </a:r>
            <a:r>
              <a:rPr lang="it-IT" sz="6000" dirty="0"/>
              <a:t>)</a:t>
            </a:r>
          </a:p>
          <a:p>
            <a:pPr algn="just"/>
            <a:endParaRPr lang="it-IT" sz="1600" dirty="0"/>
          </a:p>
          <a:p>
            <a:pPr algn="just"/>
            <a:r>
              <a:rPr lang="it-IT" sz="6000" b="1" dirty="0"/>
              <a:t>5 BEKO Siena</a:t>
            </a:r>
          </a:p>
          <a:p>
            <a:pPr algn="just"/>
            <a:endParaRPr lang="it-IT" sz="6000" b="1" dirty="0"/>
          </a:p>
          <a:p>
            <a:pPr algn="just"/>
            <a:endParaRPr lang="it-IT" sz="6000" b="1" dirty="0"/>
          </a:p>
          <a:p>
            <a:pPr algn="ctr"/>
            <a:endParaRPr lang="it-IT" sz="9600" dirty="0"/>
          </a:p>
        </p:txBody>
      </p:sp>
    </p:spTree>
    <p:extLst>
      <p:ext uri="{BB962C8B-B14F-4D97-AF65-F5344CB8AC3E}">
        <p14:creationId xmlns:p14="http://schemas.microsoft.com/office/powerpoint/2010/main" val="27219853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18074-C928-D3E7-172B-870E0CFEB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29EE2CF-C585-BC16-A229-1B9FDE1990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6B24EF11-3D49-12FE-0E35-D61B8D9C624F}"/>
              </a:ext>
            </a:extLst>
          </p:cNvPr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id="{1B1E2BDE-E194-BC64-5C83-E5F7FFED295A}"/>
              </a:ext>
            </a:extLst>
          </p:cNvPr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227D1761-5686-A2D5-1159-7A99EDAFB29C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4C09DD12-940E-E560-0BC1-03F8D9C47E8E}"/>
                </a:ext>
              </a:extLst>
            </p:cNvPr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2B848734-F379-BF72-C8B5-5D4C077D5FAB}"/>
                </a:ext>
              </a:extLst>
            </p:cNvPr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D7C5D9D-9D3C-6048-D575-E577E23BC728}"/>
              </a:ext>
            </a:extLst>
          </p:cNvPr>
          <p:cNvSpPr txBox="1"/>
          <p:nvPr/>
        </p:nvSpPr>
        <p:spPr>
          <a:xfrm>
            <a:off x="706120" y="2132722"/>
            <a:ext cx="17145000" cy="9941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6000" dirty="0"/>
              <a:t>1 Centrali ENEL Brindisi Civitavecchia</a:t>
            </a:r>
          </a:p>
          <a:p>
            <a:pPr algn="just"/>
            <a:r>
              <a:rPr lang="it-IT" sz="6000" dirty="0"/>
              <a:t>2 Cartiera di Fabriano</a:t>
            </a:r>
          </a:p>
          <a:p>
            <a:pPr algn="just"/>
            <a:r>
              <a:rPr lang="it-IT" sz="1600" dirty="0"/>
              <a:t> </a:t>
            </a:r>
            <a:r>
              <a:rPr lang="it-IT" sz="6000" dirty="0"/>
              <a:t>3 Prysmian Battipaglia </a:t>
            </a:r>
          </a:p>
          <a:p>
            <a:pPr algn="just"/>
            <a:r>
              <a:rPr lang="it-IT" sz="6000" dirty="0"/>
              <a:t>4 </a:t>
            </a:r>
            <a:r>
              <a:rPr lang="it-IT" sz="6000" dirty="0" err="1"/>
              <a:t>Trasnova</a:t>
            </a:r>
            <a:r>
              <a:rPr lang="it-IT" sz="6000" dirty="0"/>
              <a:t> (logistica </a:t>
            </a:r>
            <a:r>
              <a:rPr lang="it-IT" sz="6000" dirty="0" err="1"/>
              <a:t>Stellantis</a:t>
            </a:r>
            <a:r>
              <a:rPr lang="it-IT" sz="6000" dirty="0"/>
              <a:t>)</a:t>
            </a:r>
          </a:p>
          <a:p>
            <a:pPr algn="just"/>
            <a:r>
              <a:rPr lang="it-IT" sz="6000" dirty="0"/>
              <a:t>5 BEKO Siena</a:t>
            </a:r>
          </a:p>
          <a:p>
            <a:pPr algn="just"/>
            <a:r>
              <a:rPr lang="it-IT" sz="6000" b="1" dirty="0"/>
              <a:t>6 G&amp;W Electric Foggia</a:t>
            </a:r>
          </a:p>
          <a:p>
            <a:pPr algn="just"/>
            <a:endParaRPr lang="it-IT" sz="4800" b="1" dirty="0"/>
          </a:p>
          <a:p>
            <a:pPr algn="just"/>
            <a:endParaRPr lang="it-IT" sz="6000" b="1" dirty="0"/>
          </a:p>
          <a:p>
            <a:pPr algn="just"/>
            <a:endParaRPr lang="it-IT" sz="6000" b="1" dirty="0"/>
          </a:p>
          <a:p>
            <a:pPr algn="ctr"/>
            <a:endParaRPr lang="it-IT" sz="9600" dirty="0"/>
          </a:p>
        </p:txBody>
      </p:sp>
    </p:spTree>
    <p:extLst>
      <p:ext uri="{BB962C8B-B14F-4D97-AF65-F5344CB8AC3E}">
        <p14:creationId xmlns:p14="http://schemas.microsoft.com/office/powerpoint/2010/main" val="3419040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60295-0549-F692-9E14-8D2CA033E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5F7A3D4-7516-6563-9835-D9997AD8A6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134D0DB-F952-FC26-C6DE-22EE7BEFD90A}"/>
              </a:ext>
            </a:extLst>
          </p:cNvPr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id="{87478132-AEC3-3B6D-7849-2D1962C670E9}"/>
              </a:ext>
            </a:extLst>
          </p:cNvPr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CEAE7BE0-67A6-201B-A8F6-6C1A79A0652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CDA039EC-A783-4082-3E8B-95582F36E876}"/>
                </a:ext>
              </a:extLst>
            </p:cNvPr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E86C375F-2587-BA36-78C5-F1A9F48F9A07}"/>
                </a:ext>
              </a:extLst>
            </p:cNvPr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F1DF5AB-E00D-35F7-3076-92330ABDE83E}"/>
              </a:ext>
            </a:extLst>
          </p:cNvPr>
          <p:cNvSpPr txBox="1"/>
          <p:nvPr/>
        </p:nvSpPr>
        <p:spPr>
          <a:xfrm>
            <a:off x="838200" y="1639544"/>
            <a:ext cx="1714500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6000" dirty="0"/>
              <a:t>1 Centrali ENEL Brindisi Civitavecchia</a:t>
            </a:r>
          </a:p>
          <a:p>
            <a:pPr algn="just"/>
            <a:r>
              <a:rPr lang="it-IT" sz="6000" dirty="0"/>
              <a:t>2 Cartiera di Fabriano</a:t>
            </a:r>
          </a:p>
          <a:p>
            <a:pPr algn="just"/>
            <a:r>
              <a:rPr lang="it-IT" sz="6000" dirty="0"/>
              <a:t>3 Prysmian Battipaglia </a:t>
            </a:r>
          </a:p>
          <a:p>
            <a:pPr algn="just"/>
            <a:r>
              <a:rPr lang="it-IT" sz="6000" dirty="0"/>
              <a:t>4 </a:t>
            </a:r>
            <a:r>
              <a:rPr lang="it-IT" sz="6000" dirty="0" err="1"/>
              <a:t>Trasnova</a:t>
            </a:r>
            <a:r>
              <a:rPr lang="it-IT" sz="6000" dirty="0"/>
              <a:t> (logistica </a:t>
            </a:r>
            <a:r>
              <a:rPr lang="it-IT" sz="6000" dirty="0" err="1"/>
              <a:t>Stellantis</a:t>
            </a:r>
            <a:r>
              <a:rPr lang="it-IT" sz="6000" dirty="0"/>
              <a:t>)</a:t>
            </a:r>
          </a:p>
          <a:p>
            <a:pPr algn="just"/>
            <a:r>
              <a:rPr lang="it-IT" sz="6000" dirty="0"/>
              <a:t>5 BEKO Siena</a:t>
            </a:r>
          </a:p>
          <a:p>
            <a:pPr algn="just"/>
            <a:r>
              <a:rPr lang="it-IT" sz="6000" dirty="0"/>
              <a:t>6 G&amp;W Electric Foggia</a:t>
            </a:r>
          </a:p>
          <a:p>
            <a:pPr algn="just"/>
            <a:r>
              <a:rPr lang="it-IT" sz="6000" b="1" dirty="0"/>
              <a:t>7 Almaviva Contact (Sicilia)</a:t>
            </a:r>
          </a:p>
        </p:txBody>
      </p:sp>
    </p:spTree>
    <p:extLst>
      <p:ext uri="{BB962C8B-B14F-4D97-AF65-F5344CB8AC3E}">
        <p14:creationId xmlns:p14="http://schemas.microsoft.com/office/powerpoint/2010/main" val="19257872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2F34B-3B08-51C8-AFEB-E9E0ED21E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A491A76-220D-FEDF-1FB4-218DD959A07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4C82C1FA-5863-7E30-069C-35F08DF38E16}"/>
              </a:ext>
            </a:extLst>
          </p:cNvPr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id="{2BF1837F-CBA7-31E0-2C33-65642B45B3A9}"/>
              </a:ext>
            </a:extLst>
          </p:cNvPr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C66E1C3D-B120-4AD5-5698-1DC79003057F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23FF8E2B-8819-8A5F-1E6B-152AD162566B}"/>
                </a:ext>
              </a:extLst>
            </p:cNvPr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98C7B7D2-0013-1875-B4F1-F622B0A9061A}"/>
                </a:ext>
              </a:extLst>
            </p:cNvPr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85E7AFC-5080-DDF4-A714-FE635CF0D170}"/>
              </a:ext>
            </a:extLst>
          </p:cNvPr>
          <p:cNvSpPr txBox="1"/>
          <p:nvPr/>
        </p:nvSpPr>
        <p:spPr>
          <a:xfrm>
            <a:off x="1326356" y="1624123"/>
            <a:ext cx="13116144" cy="7355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4800" dirty="0"/>
              <a:t>1 Centrali ENEL Brindisi Civitavecchia</a:t>
            </a:r>
          </a:p>
          <a:p>
            <a:pPr algn="just"/>
            <a:r>
              <a:rPr lang="it-IT" sz="4800" dirty="0"/>
              <a:t>2 Cartiera di Fabriano</a:t>
            </a:r>
          </a:p>
          <a:p>
            <a:pPr algn="just"/>
            <a:r>
              <a:rPr lang="it-IT" sz="1200" dirty="0"/>
              <a:t> </a:t>
            </a:r>
            <a:r>
              <a:rPr lang="it-IT" sz="4800" dirty="0"/>
              <a:t>3 Prysmian Battipaglia </a:t>
            </a:r>
          </a:p>
          <a:p>
            <a:pPr algn="just"/>
            <a:r>
              <a:rPr lang="it-IT" sz="4800" dirty="0"/>
              <a:t>4 </a:t>
            </a:r>
            <a:r>
              <a:rPr lang="it-IT" sz="4800" dirty="0" err="1"/>
              <a:t>Trasnova</a:t>
            </a:r>
            <a:r>
              <a:rPr lang="it-IT" sz="4800" dirty="0"/>
              <a:t> (logistica </a:t>
            </a:r>
            <a:r>
              <a:rPr lang="it-IT" sz="4800" dirty="0" err="1"/>
              <a:t>Stellantis</a:t>
            </a:r>
            <a:r>
              <a:rPr lang="it-IT" sz="4800" dirty="0"/>
              <a:t>)</a:t>
            </a:r>
          </a:p>
          <a:p>
            <a:pPr algn="just"/>
            <a:r>
              <a:rPr lang="it-IT" sz="4800" dirty="0"/>
              <a:t>5 BEKO Siena</a:t>
            </a:r>
          </a:p>
          <a:p>
            <a:pPr algn="just"/>
            <a:r>
              <a:rPr lang="it-IT" sz="4800" dirty="0"/>
              <a:t>6 G&amp;W Electric Foggia</a:t>
            </a:r>
          </a:p>
          <a:p>
            <a:pPr algn="just"/>
            <a:r>
              <a:rPr lang="it-IT" sz="4800" dirty="0"/>
              <a:t>7 Almaviva Contact (Sicilia)</a:t>
            </a:r>
          </a:p>
          <a:p>
            <a:pPr algn="just"/>
            <a:r>
              <a:rPr lang="it-IT" sz="6000" b="1" dirty="0"/>
              <a:t>8 Glencore Portovesme </a:t>
            </a:r>
          </a:p>
          <a:p>
            <a:pPr algn="just"/>
            <a:endParaRPr lang="it-IT" sz="6000" b="1" dirty="0"/>
          </a:p>
        </p:txBody>
      </p:sp>
    </p:spTree>
    <p:extLst>
      <p:ext uri="{BB962C8B-B14F-4D97-AF65-F5344CB8AC3E}">
        <p14:creationId xmlns:p14="http://schemas.microsoft.com/office/powerpoint/2010/main" val="930128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9E502-560A-A98C-B60D-23A4FBB43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E26C6F9-BA6E-DE4F-61E3-3D0E70ED13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553EF0DA-9F4D-F604-44D8-44CCB77545E4}"/>
              </a:ext>
            </a:extLst>
          </p:cNvPr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id="{960F37F3-093F-CF78-4658-33B305308DDF}"/>
              </a:ext>
            </a:extLst>
          </p:cNvPr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2F7E2963-A072-D2AD-120C-49D70A0C124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3AB9F2DC-4068-D7B1-BC3A-39565F8BFFA0}"/>
                </a:ext>
              </a:extLst>
            </p:cNvPr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CF33BB7E-CEFE-54EE-F2CF-6B5B37CFA596}"/>
                </a:ext>
              </a:extLst>
            </p:cNvPr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1D715EF-2715-3FA9-4F54-CD194BD8431D}"/>
              </a:ext>
            </a:extLst>
          </p:cNvPr>
          <p:cNvSpPr txBox="1"/>
          <p:nvPr/>
        </p:nvSpPr>
        <p:spPr>
          <a:xfrm>
            <a:off x="762000" y="2019300"/>
            <a:ext cx="17068800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9600" b="1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96 aziende in crisi</a:t>
            </a:r>
          </a:p>
          <a:p>
            <a:pPr algn="ctr"/>
            <a:endParaRPr lang="it-IT" sz="1600" b="1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9600" b="1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121.489 lavoratori</a:t>
            </a:r>
            <a:endParaRPr lang="it-IT" sz="9600" dirty="0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9720300A-6411-A121-29D1-1545EBEE75F6}"/>
              </a:ext>
            </a:extLst>
          </p:cNvPr>
          <p:cNvSpPr txBox="1"/>
          <p:nvPr/>
        </p:nvSpPr>
        <p:spPr>
          <a:xfrm>
            <a:off x="482600" y="5308600"/>
            <a:ext cx="1783080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8800" kern="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Questo è solo un quadro parziale riferito alle sole vertenze nazionali</a:t>
            </a:r>
            <a:endParaRPr lang="it-IT" sz="8800" dirty="0"/>
          </a:p>
        </p:txBody>
      </p:sp>
    </p:spTree>
    <p:extLst>
      <p:ext uri="{BB962C8B-B14F-4D97-AF65-F5344CB8AC3E}">
        <p14:creationId xmlns:p14="http://schemas.microsoft.com/office/powerpoint/2010/main" val="646388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xfrm>
            <a:off x="533400" y="2857500"/>
            <a:ext cx="17145000" cy="5461880"/>
          </a:xfrm>
          <a:prstGeom prst="rect">
            <a:avLst/>
          </a:prstGeom>
        </p:spPr>
        <p:txBody>
          <a:bodyPr vert="horz" wrap="square" lIns="0" tIns="241300" rIns="0" bIns="0" rtlCol="0">
            <a:spAutoFit/>
          </a:bodyPr>
          <a:lstStyle/>
          <a:p>
            <a:pPr marL="12700" marR="5080" algn="ctr">
              <a:lnSpc>
                <a:spcPts val="9000"/>
              </a:lnSpc>
              <a:spcBef>
                <a:spcPts val="1900"/>
              </a:spcBef>
              <a:tabLst>
                <a:tab pos="1854835" algn="l"/>
                <a:tab pos="4714875" algn="l"/>
                <a:tab pos="5537835" algn="l"/>
                <a:tab pos="5921375" algn="l"/>
                <a:tab pos="8781415" algn="l"/>
              </a:tabLst>
            </a:pPr>
            <a:r>
              <a:rPr lang="it-IT" spc="-25" dirty="0"/>
              <a:t>D</a:t>
            </a:r>
            <a:r>
              <a:rPr spc="-25" dirty="0"/>
              <a:t>al</a:t>
            </a:r>
            <a:r>
              <a:rPr dirty="0"/>
              <a:t>	</a:t>
            </a:r>
            <a:r>
              <a:rPr spc="-20" dirty="0"/>
              <a:t>2000</a:t>
            </a:r>
            <a:r>
              <a:rPr dirty="0"/>
              <a:t>	</a:t>
            </a:r>
            <a:r>
              <a:rPr spc="-25" dirty="0"/>
              <a:t>al</a:t>
            </a:r>
            <a:r>
              <a:rPr dirty="0"/>
              <a:t>	</a:t>
            </a:r>
            <a:r>
              <a:rPr spc="-20" dirty="0"/>
              <a:t>2025</a:t>
            </a:r>
            <a:r>
              <a:rPr dirty="0"/>
              <a:t>	</a:t>
            </a:r>
            <a:endParaRPr lang="it-IT" dirty="0"/>
          </a:p>
          <a:p>
            <a:pPr marL="12700" marR="5080" algn="ctr">
              <a:lnSpc>
                <a:spcPts val="9000"/>
              </a:lnSpc>
              <a:spcBef>
                <a:spcPts val="1900"/>
              </a:spcBef>
              <a:tabLst>
                <a:tab pos="1854835" algn="l"/>
                <a:tab pos="4714875" algn="l"/>
                <a:tab pos="5537835" algn="l"/>
                <a:tab pos="5921375" algn="l"/>
                <a:tab pos="8781415" algn="l"/>
              </a:tabLst>
            </a:pPr>
            <a:r>
              <a:rPr spc="-10" dirty="0" err="1"/>
              <a:t>produzione</a:t>
            </a:r>
            <a:r>
              <a:rPr spc="-10" dirty="0"/>
              <a:t> industriale</a:t>
            </a:r>
            <a:r>
              <a:rPr dirty="0"/>
              <a:t>	</a:t>
            </a:r>
            <a:r>
              <a:rPr spc="-10" dirty="0" err="1"/>
              <a:t>europea</a:t>
            </a:r>
            <a:endParaRPr lang="it-IT" spc="-10" dirty="0"/>
          </a:p>
          <a:p>
            <a:pPr marL="12700" marR="5080" algn="ctr">
              <a:lnSpc>
                <a:spcPts val="9000"/>
              </a:lnSpc>
              <a:spcBef>
                <a:spcPts val="1900"/>
              </a:spcBef>
              <a:tabLst>
                <a:tab pos="1854835" algn="l"/>
                <a:tab pos="4714875" algn="l"/>
                <a:tab pos="5537835" algn="l"/>
                <a:tab pos="5921375" algn="l"/>
                <a:tab pos="8781415" algn="l"/>
              </a:tabLst>
            </a:pPr>
            <a:endParaRPr spc="-10" dirty="0"/>
          </a:p>
          <a:p>
            <a:pPr marR="657225" algn="ctr">
              <a:lnSpc>
                <a:spcPts val="9000"/>
              </a:lnSpc>
            </a:pPr>
            <a:r>
              <a:rPr sz="13800" b="1" spc="-20" dirty="0"/>
              <a:t>+24%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015FA8-E3A3-FE16-B0FF-2DC3E7865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C14D7B2-166E-012F-D043-CAFE40ABB6E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1EFC7897-8544-D7B9-43EF-B3B566C1BDAB}"/>
              </a:ext>
            </a:extLst>
          </p:cNvPr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id="{057C7651-EE7C-5B6D-18AC-9F7E19A74BB1}"/>
              </a:ext>
            </a:extLst>
          </p:cNvPr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3138C02A-9120-2893-4898-F9AFC2B6D6E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5C28FC7B-7442-BBA1-EB71-2FDFEA1C223D}"/>
                </a:ext>
              </a:extLst>
            </p:cNvPr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EA297424-CC19-8A99-27DA-C86E7CB21F31}"/>
                </a:ext>
              </a:extLst>
            </p:cNvPr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B720EEA-5E76-40EF-BA2C-777E8A0F927F}"/>
              </a:ext>
            </a:extLst>
          </p:cNvPr>
          <p:cNvSpPr txBox="1"/>
          <p:nvPr/>
        </p:nvSpPr>
        <p:spPr>
          <a:xfrm>
            <a:off x="609600" y="2215535"/>
            <a:ext cx="170688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7200" b="1" i="1" dirty="0"/>
              <a:t>«Tutti i casi di crisi che sono giunti a livello nazionale li abbiamo affrontati con determinazione e nessuno stabilimento, è stato chiuso, nessuno è stato licenziato» </a:t>
            </a:r>
            <a:r>
              <a:rPr lang="it-IT" sz="5400" i="1" dirty="0"/>
              <a:t>Adolfo Urso</a:t>
            </a:r>
          </a:p>
        </p:txBody>
      </p:sp>
    </p:spTree>
    <p:extLst>
      <p:ext uri="{BB962C8B-B14F-4D97-AF65-F5344CB8AC3E}">
        <p14:creationId xmlns:p14="http://schemas.microsoft.com/office/powerpoint/2010/main" val="4048673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xfrm>
            <a:off x="685800" y="2215535"/>
            <a:ext cx="16941952" cy="5461880"/>
          </a:xfrm>
          <a:prstGeom prst="rect">
            <a:avLst/>
          </a:prstGeom>
        </p:spPr>
        <p:txBody>
          <a:bodyPr vert="horz" wrap="square" lIns="0" tIns="241300" rIns="0" bIns="0" rtlCol="0">
            <a:spAutoFit/>
          </a:bodyPr>
          <a:lstStyle/>
          <a:p>
            <a:pPr marL="2236470" marR="5080" indent="-2224405" algn="ctr">
              <a:lnSpc>
                <a:spcPts val="9000"/>
              </a:lnSpc>
              <a:spcBef>
                <a:spcPts val="1900"/>
              </a:spcBef>
              <a:tabLst>
                <a:tab pos="1854835" algn="l"/>
                <a:tab pos="4714875" algn="l"/>
                <a:tab pos="5921375" algn="l"/>
                <a:tab pos="7762240" algn="l"/>
                <a:tab pos="8781415" algn="l"/>
              </a:tabLst>
            </a:pPr>
            <a:r>
              <a:rPr lang="it-IT" spc="-25" dirty="0"/>
              <a:t>D</a:t>
            </a:r>
            <a:r>
              <a:rPr spc="-25" dirty="0"/>
              <a:t>al</a:t>
            </a:r>
            <a:r>
              <a:rPr dirty="0"/>
              <a:t>	</a:t>
            </a:r>
            <a:r>
              <a:rPr spc="-20" dirty="0"/>
              <a:t>2000</a:t>
            </a:r>
            <a:r>
              <a:rPr dirty="0"/>
              <a:t>	</a:t>
            </a:r>
            <a:r>
              <a:rPr spc="-25" dirty="0"/>
              <a:t>al</a:t>
            </a:r>
            <a:r>
              <a:rPr dirty="0"/>
              <a:t>	</a:t>
            </a:r>
            <a:r>
              <a:rPr spc="-20" dirty="0"/>
              <a:t>2025</a:t>
            </a:r>
            <a:r>
              <a:rPr dirty="0"/>
              <a:t>	</a:t>
            </a:r>
            <a:endParaRPr lang="it-IT" dirty="0"/>
          </a:p>
          <a:p>
            <a:pPr marL="2236470" marR="5080" indent="-2224405" algn="ctr">
              <a:lnSpc>
                <a:spcPts val="9000"/>
              </a:lnSpc>
              <a:spcBef>
                <a:spcPts val="1900"/>
              </a:spcBef>
              <a:tabLst>
                <a:tab pos="1854835" algn="l"/>
                <a:tab pos="4714875" algn="l"/>
                <a:tab pos="5921375" algn="l"/>
                <a:tab pos="7762240" algn="l"/>
                <a:tab pos="8781415" algn="l"/>
              </a:tabLst>
            </a:pPr>
            <a:r>
              <a:rPr spc="-10" dirty="0" err="1"/>
              <a:t>produzione</a:t>
            </a:r>
            <a:r>
              <a:rPr spc="-10" dirty="0"/>
              <a:t> industriale</a:t>
            </a:r>
            <a:r>
              <a:rPr dirty="0"/>
              <a:t>	</a:t>
            </a:r>
            <a:r>
              <a:rPr spc="-10" dirty="0"/>
              <a:t>Italia</a:t>
            </a:r>
            <a:endParaRPr lang="it-IT" spc="-10" dirty="0"/>
          </a:p>
          <a:p>
            <a:pPr marL="2236470" marR="5080" indent="-2224405" algn="ctr">
              <a:lnSpc>
                <a:spcPts val="9000"/>
              </a:lnSpc>
              <a:spcBef>
                <a:spcPts val="1900"/>
              </a:spcBef>
              <a:tabLst>
                <a:tab pos="1854835" algn="l"/>
                <a:tab pos="4714875" algn="l"/>
                <a:tab pos="5921375" algn="l"/>
                <a:tab pos="7762240" algn="l"/>
                <a:tab pos="8781415" algn="l"/>
              </a:tabLst>
            </a:pPr>
            <a:endParaRPr spc="-10" dirty="0"/>
          </a:p>
          <a:p>
            <a:pPr algn="ctr">
              <a:lnSpc>
                <a:spcPts val="9000"/>
              </a:lnSpc>
            </a:pPr>
            <a:r>
              <a:rPr sz="13800" b="1" spc="-10" dirty="0"/>
              <a:t>-</a:t>
            </a:r>
            <a:r>
              <a:rPr sz="13800" b="1" spc="-25" dirty="0"/>
              <a:t>23%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68020" y="2324100"/>
            <a:ext cx="17145000" cy="5461880"/>
          </a:xfrm>
          <a:prstGeom prst="rect">
            <a:avLst/>
          </a:prstGeom>
        </p:spPr>
        <p:txBody>
          <a:bodyPr vert="horz" wrap="square" lIns="0" tIns="241300" rIns="0" bIns="0" rtlCol="0">
            <a:spAutoFit/>
          </a:bodyPr>
          <a:lstStyle/>
          <a:p>
            <a:pPr marL="330200" marR="5080" indent="-318135" algn="ctr">
              <a:lnSpc>
                <a:spcPts val="9000"/>
              </a:lnSpc>
              <a:spcBef>
                <a:spcPts val="1900"/>
              </a:spcBef>
              <a:tabLst>
                <a:tab pos="2172335" algn="l"/>
                <a:tab pos="4902835" algn="l"/>
                <a:tab pos="5032375" algn="l"/>
                <a:tab pos="7826375" algn="l"/>
                <a:tab pos="9415145" algn="l"/>
                <a:tab pos="9538970" algn="l"/>
              </a:tabLst>
            </a:pPr>
            <a:r>
              <a:rPr sz="9000" spc="-10" dirty="0">
                <a:latin typeface="Arial MT"/>
                <a:cs typeface="Arial MT"/>
              </a:rPr>
              <a:t>Fatturato</a:t>
            </a:r>
            <a:r>
              <a:rPr sz="9000" dirty="0">
                <a:latin typeface="Arial MT"/>
                <a:cs typeface="Arial MT"/>
              </a:rPr>
              <a:t>	</a:t>
            </a:r>
            <a:r>
              <a:rPr sz="9000" spc="-10" dirty="0">
                <a:latin typeface="Arial MT"/>
                <a:cs typeface="Arial MT"/>
              </a:rPr>
              <a:t>industria</a:t>
            </a:r>
            <a:r>
              <a:rPr sz="9000" dirty="0">
                <a:latin typeface="Arial MT"/>
                <a:cs typeface="Arial MT"/>
              </a:rPr>
              <a:t>		</a:t>
            </a:r>
            <a:r>
              <a:rPr sz="9000" spc="-10" dirty="0" err="1">
                <a:latin typeface="Arial MT"/>
                <a:cs typeface="Arial MT"/>
              </a:rPr>
              <a:t>Italiana</a:t>
            </a:r>
            <a:r>
              <a:rPr sz="9000" spc="-10" dirty="0">
                <a:latin typeface="Arial MT"/>
                <a:cs typeface="Arial MT"/>
              </a:rPr>
              <a:t> </a:t>
            </a:r>
            <a:endParaRPr lang="it-IT" sz="9000" spc="-10" dirty="0">
              <a:latin typeface="Arial MT"/>
              <a:cs typeface="Arial MT"/>
            </a:endParaRPr>
          </a:p>
          <a:p>
            <a:pPr marL="330200" marR="5080" indent="-318135" algn="ctr">
              <a:lnSpc>
                <a:spcPts val="9000"/>
              </a:lnSpc>
              <a:spcBef>
                <a:spcPts val="1900"/>
              </a:spcBef>
              <a:tabLst>
                <a:tab pos="2172335" algn="l"/>
                <a:tab pos="4902835" algn="l"/>
                <a:tab pos="5032375" algn="l"/>
                <a:tab pos="7826375" algn="l"/>
                <a:tab pos="9415145" algn="l"/>
                <a:tab pos="9538970" algn="l"/>
              </a:tabLst>
            </a:pPr>
            <a:r>
              <a:rPr sz="9000" spc="-25" dirty="0" err="1">
                <a:latin typeface="Arial MT"/>
                <a:cs typeface="Arial MT"/>
              </a:rPr>
              <a:t>nel</a:t>
            </a:r>
            <a:r>
              <a:rPr sz="9000" dirty="0">
                <a:latin typeface="Arial MT"/>
                <a:cs typeface="Arial MT"/>
              </a:rPr>
              <a:t>	</a:t>
            </a:r>
            <a:r>
              <a:rPr sz="9000" spc="-20" dirty="0">
                <a:latin typeface="Arial MT"/>
                <a:cs typeface="Arial MT"/>
              </a:rPr>
              <a:t>2024</a:t>
            </a:r>
            <a:r>
              <a:rPr sz="9000" dirty="0">
                <a:latin typeface="Arial MT"/>
                <a:cs typeface="Arial MT"/>
              </a:rPr>
              <a:t>		</a:t>
            </a:r>
            <a:r>
              <a:rPr sz="9000" spc="-10" dirty="0">
                <a:latin typeface="Arial MT"/>
                <a:cs typeface="Arial MT"/>
              </a:rPr>
              <a:t>persi</a:t>
            </a:r>
            <a:r>
              <a:rPr sz="9000" dirty="0">
                <a:latin typeface="Arial MT"/>
                <a:cs typeface="Arial MT"/>
              </a:rPr>
              <a:t>	</a:t>
            </a:r>
            <a:r>
              <a:rPr sz="9000" spc="-25" dirty="0">
                <a:latin typeface="Arial MT"/>
                <a:cs typeface="Arial MT"/>
              </a:rPr>
              <a:t>42</a:t>
            </a:r>
            <a:r>
              <a:rPr sz="9000" dirty="0">
                <a:latin typeface="Arial MT"/>
                <a:cs typeface="Arial MT"/>
              </a:rPr>
              <a:t>	</a:t>
            </a:r>
            <a:r>
              <a:rPr sz="9000" spc="-10" dirty="0" err="1">
                <a:latin typeface="Arial MT"/>
                <a:cs typeface="Arial MT"/>
              </a:rPr>
              <a:t>miliardi</a:t>
            </a:r>
            <a:endParaRPr lang="it-IT" sz="9000" spc="-10" dirty="0">
              <a:latin typeface="Arial MT"/>
              <a:cs typeface="Arial MT"/>
            </a:endParaRPr>
          </a:p>
          <a:p>
            <a:pPr marL="330200" marR="5080" indent="-318135" algn="ctr">
              <a:lnSpc>
                <a:spcPts val="9000"/>
              </a:lnSpc>
              <a:spcBef>
                <a:spcPts val="1900"/>
              </a:spcBef>
              <a:tabLst>
                <a:tab pos="2172335" algn="l"/>
                <a:tab pos="4902835" algn="l"/>
                <a:tab pos="5032375" algn="l"/>
                <a:tab pos="7826375" algn="l"/>
                <a:tab pos="9415145" algn="l"/>
                <a:tab pos="9538970" algn="l"/>
              </a:tabLst>
            </a:pPr>
            <a:endParaRPr sz="9000" dirty="0">
              <a:latin typeface="Arial MT"/>
              <a:cs typeface="Arial MT"/>
            </a:endParaRPr>
          </a:p>
          <a:p>
            <a:pPr algn="ctr">
              <a:lnSpc>
                <a:spcPts val="9000"/>
              </a:lnSpc>
              <a:tabLst>
                <a:tab pos="4206240" algn="l"/>
                <a:tab pos="7761605" algn="l"/>
                <a:tab pos="8968740" algn="l"/>
              </a:tabLst>
            </a:pPr>
            <a:r>
              <a:rPr sz="13800" b="1" dirty="0">
                <a:latin typeface="Arial MT"/>
                <a:cs typeface="Arial MT"/>
              </a:rPr>
              <a:t>-</a:t>
            </a:r>
            <a:r>
              <a:rPr sz="13800" b="1" spc="-30" dirty="0">
                <a:latin typeface="Arial MT"/>
                <a:cs typeface="Arial MT"/>
              </a:rPr>
              <a:t> </a:t>
            </a:r>
            <a:r>
              <a:rPr lang="it-IT" sz="13800" b="1" spc="-25" dirty="0">
                <a:latin typeface="Arial MT"/>
                <a:cs typeface="Arial MT"/>
              </a:rPr>
              <a:t>1</a:t>
            </a:r>
            <a:r>
              <a:rPr sz="13800" b="1" spc="-25" dirty="0">
                <a:latin typeface="Arial MT"/>
                <a:cs typeface="Arial MT"/>
              </a:rPr>
              <a:t>15</a:t>
            </a:r>
            <a:r>
              <a:rPr lang="it-IT" sz="13800" b="1" spc="-25" dirty="0">
                <a:latin typeface="Arial MT"/>
                <a:cs typeface="Arial MT"/>
              </a:rPr>
              <a:t>  </a:t>
            </a:r>
            <a:r>
              <a:rPr lang="it-IT" sz="13800" b="1" spc="-10" dirty="0">
                <a:latin typeface="Arial MT"/>
                <a:cs typeface="Arial MT"/>
              </a:rPr>
              <a:t>MLN </a:t>
            </a:r>
            <a:r>
              <a:rPr sz="13800" b="1" spc="-25" dirty="0">
                <a:latin typeface="Arial MT"/>
                <a:cs typeface="Arial MT"/>
              </a:rPr>
              <a:t>al</a:t>
            </a:r>
            <a:r>
              <a:rPr sz="13800" b="1" dirty="0">
                <a:latin typeface="Arial MT"/>
                <a:cs typeface="Arial MT"/>
              </a:rPr>
              <a:t>	</a:t>
            </a:r>
            <a:r>
              <a:rPr sz="13800" b="1" spc="-10" dirty="0">
                <a:latin typeface="Arial MT"/>
                <a:cs typeface="Arial MT"/>
              </a:rPr>
              <a:t>giorno</a:t>
            </a:r>
            <a:endParaRPr sz="13800" b="1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70" dirty="0">
                <a:solidFill>
                  <a:srgbClr val="062F57"/>
                </a:solidFill>
                <a:latin typeface="Tahoma"/>
                <a:cs typeface="Tahoma"/>
              </a:rPr>
              <a:t>Industria</a:t>
            </a:r>
            <a:r>
              <a:rPr sz="4600" b="1" spc="-865" dirty="0">
                <a:solidFill>
                  <a:srgbClr val="062F57"/>
                </a:solidFill>
                <a:latin typeface="Tahoma"/>
                <a:cs typeface="Tahoma"/>
              </a:rPr>
              <a:t> </a:t>
            </a:r>
            <a:r>
              <a:rPr sz="4600" b="1" spc="-425" dirty="0">
                <a:solidFill>
                  <a:srgbClr val="062F57"/>
                </a:solidFill>
                <a:latin typeface="Tahoma"/>
                <a:cs typeface="Tahoma"/>
              </a:rPr>
              <a:t>in</a:t>
            </a:r>
            <a:r>
              <a:rPr sz="4600" b="1" spc="-865" dirty="0">
                <a:solidFill>
                  <a:srgbClr val="062F57"/>
                </a:solidFill>
                <a:latin typeface="Tahoma"/>
                <a:cs typeface="Tahoma"/>
              </a:rPr>
              <a:t> </a:t>
            </a:r>
            <a:r>
              <a:rPr sz="4600" b="1" spc="-375" dirty="0">
                <a:solidFill>
                  <a:srgbClr val="062F57"/>
                </a:solidFill>
                <a:latin typeface="Tahoma"/>
                <a:cs typeface="Tahoma"/>
              </a:rPr>
              <a:t>crisi,</a:t>
            </a:r>
            <a:endParaRPr sz="46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57200" y="3535413"/>
            <a:ext cx="17221200" cy="3878113"/>
          </a:xfrm>
          <a:prstGeom prst="rect">
            <a:avLst/>
          </a:prstGeom>
        </p:spPr>
        <p:txBody>
          <a:bodyPr vert="horz" wrap="square" lIns="0" tIns="215900" rIns="0" bIns="0" rtlCol="0">
            <a:spAutoFit/>
          </a:bodyPr>
          <a:lstStyle/>
          <a:p>
            <a:pPr marL="12700" marR="5080" indent="71438" algn="ctr">
              <a:lnSpc>
                <a:spcPts val="8000"/>
              </a:lnSpc>
              <a:spcBef>
                <a:spcPts val="1700"/>
              </a:spcBef>
              <a:tabLst>
                <a:tab pos="1085215" algn="l"/>
                <a:tab pos="4301490" algn="l"/>
                <a:tab pos="5715635" algn="l"/>
                <a:tab pos="6729730" algn="l"/>
              </a:tabLst>
            </a:pPr>
            <a:r>
              <a:rPr sz="9000" spc="-10" dirty="0">
                <a:latin typeface="Arial MT"/>
                <a:cs typeface="Arial MT"/>
              </a:rPr>
              <a:t>Capacità</a:t>
            </a:r>
            <a:r>
              <a:rPr sz="9000" dirty="0">
                <a:latin typeface="Arial MT"/>
                <a:cs typeface="Arial MT"/>
              </a:rPr>
              <a:t>	</a:t>
            </a:r>
            <a:r>
              <a:rPr sz="9000" spc="-10" dirty="0" err="1">
                <a:latin typeface="Arial MT"/>
                <a:cs typeface="Arial MT"/>
              </a:rPr>
              <a:t>produttiva</a:t>
            </a:r>
            <a:r>
              <a:rPr sz="9000" spc="-10" dirty="0">
                <a:latin typeface="Arial MT"/>
                <a:cs typeface="Arial MT"/>
              </a:rPr>
              <a:t> </a:t>
            </a:r>
            <a:r>
              <a:rPr sz="9000" spc="-25" dirty="0">
                <a:latin typeface="Arial MT"/>
                <a:cs typeface="Arial MT"/>
              </a:rPr>
              <a:t>ai</a:t>
            </a:r>
            <a:r>
              <a:rPr sz="9000" dirty="0">
                <a:latin typeface="Arial MT"/>
                <a:cs typeface="Arial MT"/>
              </a:rPr>
              <a:t>	</a:t>
            </a:r>
            <a:r>
              <a:rPr sz="9000" spc="-10" dirty="0" err="1">
                <a:latin typeface="Arial MT"/>
                <a:cs typeface="Arial MT"/>
              </a:rPr>
              <a:t>minimi</a:t>
            </a:r>
            <a:r>
              <a:rPr sz="11500" b="1" dirty="0">
                <a:latin typeface="Arial MT"/>
                <a:cs typeface="Arial MT"/>
              </a:rPr>
              <a:t>	</a:t>
            </a:r>
            <a:endParaRPr lang="it-IT" sz="11500" b="1" dirty="0">
              <a:latin typeface="Arial MT"/>
              <a:cs typeface="Arial MT"/>
            </a:endParaRPr>
          </a:p>
          <a:p>
            <a:pPr marL="12700" marR="5080" indent="71438" algn="l">
              <a:lnSpc>
                <a:spcPts val="8000"/>
              </a:lnSpc>
              <a:spcBef>
                <a:spcPts val="1700"/>
              </a:spcBef>
              <a:tabLst>
                <a:tab pos="1085215" algn="l"/>
                <a:tab pos="4301490" algn="l"/>
                <a:tab pos="5715635" algn="l"/>
                <a:tab pos="6729730" algn="l"/>
              </a:tabLst>
            </a:pPr>
            <a:endParaRPr lang="it-IT" sz="11500" b="1" spc="-10" dirty="0">
              <a:latin typeface="Arial MT"/>
              <a:cs typeface="Arial MT"/>
            </a:endParaRPr>
          </a:p>
          <a:p>
            <a:pPr marL="12700" marR="5080" indent="71438" algn="ctr">
              <a:lnSpc>
                <a:spcPts val="8000"/>
              </a:lnSpc>
              <a:spcBef>
                <a:spcPts val="1700"/>
              </a:spcBef>
              <a:tabLst>
                <a:tab pos="1085215" algn="l"/>
                <a:tab pos="4301490" algn="l"/>
                <a:tab pos="5715635" algn="l"/>
                <a:tab pos="6729730" algn="l"/>
              </a:tabLst>
            </a:pPr>
            <a:r>
              <a:rPr sz="13800" b="1" spc="-10" dirty="0" err="1">
                <a:latin typeface="Arial MT"/>
                <a:cs typeface="Arial MT"/>
              </a:rPr>
              <a:t>dalla</a:t>
            </a:r>
            <a:r>
              <a:rPr sz="13800" b="1" dirty="0">
                <a:latin typeface="Arial MT"/>
                <a:cs typeface="Arial MT"/>
              </a:rPr>
              <a:t>	</a:t>
            </a:r>
            <a:r>
              <a:rPr sz="13800" b="1" spc="-10" dirty="0">
                <a:latin typeface="Arial MT"/>
                <a:cs typeface="Arial MT"/>
              </a:rPr>
              <a:t>pandemia</a:t>
            </a:r>
            <a:endParaRPr sz="13800" b="1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015418" y="3139275"/>
            <a:ext cx="6378575" cy="39069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9900"/>
              </a:lnSpc>
              <a:spcBef>
                <a:spcPts val="100"/>
              </a:spcBef>
              <a:tabLst>
                <a:tab pos="3378835" algn="l"/>
              </a:tabLst>
            </a:pPr>
            <a:r>
              <a:rPr sz="9000" spc="-10" dirty="0">
                <a:latin typeface="Arial MT"/>
                <a:cs typeface="Arial MT"/>
              </a:rPr>
              <a:t>Indice</a:t>
            </a:r>
            <a:r>
              <a:rPr sz="9000" dirty="0">
                <a:latin typeface="Arial MT"/>
                <a:cs typeface="Arial MT"/>
              </a:rPr>
              <a:t>	</a:t>
            </a:r>
            <a:r>
              <a:rPr sz="9000" spc="-10" dirty="0">
                <a:latin typeface="Arial MT"/>
                <a:cs typeface="Arial MT"/>
              </a:rPr>
              <a:t>P.M.I.</a:t>
            </a:r>
            <a:endParaRPr sz="9000" dirty="0">
              <a:latin typeface="Arial MT"/>
              <a:cs typeface="Arial MT"/>
            </a:endParaRPr>
          </a:p>
          <a:p>
            <a:pPr marR="244475" algn="ctr">
              <a:lnSpc>
                <a:spcPts val="9900"/>
              </a:lnSpc>
            </a:pPr>
            <a:endParaRPr lang="it-IT" sz="9000" spc="-25" dirty="0">
              <a:latin typeface="Arial MT"/>
              <a:cs typeface="Arial MT"/>
            </a:endParaRPr>
          </a:p>
          <a:p>
            <a:pPr marR="244475" algn="ctr">
              <a:lnSpc>
                <a:spcPts val="9900"/>
              </a:lnSpc>
            </a:pPr>
            <a:r>
              <a:rPr sz="13800" b="1" spc="-25" dirty="0">
                <a:latin typeface="Arial MT"/>
                <a:cs typeface="Arial MT"/>
              </a:rPr>
              <a:t>49%</a:t>
            </a:r>
            <a:endParaRPr sz="13800" b="1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57200" y="2215535"/>
            <a:ext cx="17373599" cy="61308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dirty="0">
                <a:latin typeface="Arial MT"/>
                <a:cs typeface="Arial MT"/>
              </a:rPr>
              <a:t>OCCUPATI</a:t>
            </a:r>
            <a:r>
              <a:rPr sz="7200" spc="-240" dirty="0">
                <a:latin typeface="Arial MT"/>
                <a:cs typeface="Arial MT"/>
              </a:rPr>
              <a:t> </a:t>
            </a:r>
            <a:r>
              <a:rPr sz="7200" dirty="0">
                <a:latin typeface="Arial MT"/>
                <a:cs typeface="Arial MT"/>
              </a:rPr>
              <a:t>NEI</a:t>
            </a:r>
            <a:r>
              <a:rPr sz="7200" spc="-240" dirty="0">
                <a:latin typeface="Arial MT"/>
                <a:cs typeface="Arial MT"/>
              </a:rPr>
              <a:t> </a:t>
            </a:r>
            <a:r>
              <a:rPr sz="7200" dirty="0">
                <a:latin typeface="Arial MT"/>
                <a:cs typeface="Arial MT"/>
              </a:rPr>
              <a:t>SETTORI</a:t>
            </a:r>
            <a:r>
              <a:rPr sz="7200" spc="-240" dirty="0">
                <a:latin typeface="Arial MT"/>
                <a:cs typeface="Arial MT"/>
              </a:rPr>
              <a:t> </a:t>
            </a:r>
            <a:r>
              <a:rPr sz="7200" spc="-10" dirty="0">
                <a:latin typeface="Arial MT"/>
                <a:cs typeface="Arial MT"/>
              </a:rPr>
              <a:t>INDUSTRIALI</a:t>
            </a:r>
            <a:endParaRPr lang="it-IT" sz="7200" spc="-10" dirty="0">
              <a:latin typeface="Arial MT"/>
              <a:cs typeface="Arial MT"/>
            </a:endParaRPr>
          </a:p>
          <a:p>
            <a:pPr marL="12700" algn="ctr">
              <a:lnSpc>
                <a:spcPts val="7040"/>
              </a:lnSpc>
              <a:spcBef>
                <a:spcPts val="5120"/>
              </a:spcBef>
              <a:tabLst>
                <a:tab pos="508634" algn="l"/>
                <a:tab pos="2315845" algn="l"/>
                <a:tab pos="4349115" algn="l"/>
                <a:tab pos="8369934" algn="l"/>
                <a:tab pos="10222230" algn="l"/>
                <a:tab pos="12028805" algn="l"/>
              </a:tabLst>
            </a:pPr>
            <a:endParaRPr lang="it-IT" sz="2000" b="1" spc="-10" dirty="0">
              <a:latin typeface="Arial MT"/>
              <a:cs typeface="Arial MT"/>
            </a:endParaRPr>
          </a:p>
          <a:p>
            <a:pPr marL="12700" algn="ctr">
              <a:lnSpc>
                <a:spcPts val="7040"/>
              </a:lnSpc>
              <a:spcBef>
                <a:spcPts val="5120"/>
              </a:spcBef>
              <a:tabLst>
                <a:tab pos="508634" algn="l"/>
                <a:tab pos="2315845" algn="l"/>
                <a:tab pos="4349115" algn="l"/>
                <a:tab pos="8369934" algn="l"/>
                <a:tab pos="10222230" algn="l"/>
                <a:tab pos="12028805" algn="l"/>
              </a:tabLst>
            </a:pPr>
            <a:r>
              <a:rPr sz="11500" b="1" spc="-20" dirty="0">
                <a:latin typeface="Arial MT"/>
                <a:cs typeface="Arial MT"/>
              </a:rPr>
              <a:t>1995</a:t>
            </a:r>
            <a:r>
              <a:rPr lang="it-IT" sz="11500" b="1" spc="-20" dirty="0">
                <a:latin typeface="Arial MT"/>
                <a:cs typeface="Arial MT"/>
              </a:rPr>
              <a:t> </a:t>
            </a:r>
            <a:r>
              <a:rPr sz="11500" b="1" spc="-25" dirty="0">
                <a:latin typeface="Arial MT"/>
                <a:cs typeface="Arial MT"/>
              </a:rPr>
              <a:t>21%</a:t>
            </a:r>
            <a:r>
              <a:rPr lang="it-IT" sz="11500" b="1" spc="-25" dirty="0">
                <a:latin typeface="Arial MT"/>
                <a:cs typeface="Arial MT"/>
              </a:rPr>
              <a:t> del </a:t>
            </a:r>
            <a:r>
              <a:rPr sz="11500" b="1" spc="-10" dirty="0">
                <a:latin typeface="Arial MT"/>
                <a:cs typeface="Arial MT"/>
              </a:rPr>
              <a:t>TOTALE</a:t>
            </a:r>
            <a:endParaRPr lang="it-IT" sz="11500" b="1" spc="-10" dirty="0">
              <a:latin typeface="Arial MT"/>
              <a:cs typeface="Arial MT"/>
            </a:endParaRPr>
          </a:p>
          <a:p>
            <a:pPr marL="508634" indent="-495934" algn="ctr">
              <a:lnSpc>
                <a:spcPts val="7040"/>
              </a:lnSpc>
              <a:buChar char="-"/>
              <a:tabLst>
                <a:tab pos="508634" algn="l"/>
                <a:tab pos="2315845" algn="l"/>
                <a:tab pos="4349115" algn="l"/>
                <a:tab pos="7872730" algn="l"/>
                <a:tab pos="9725025" algn="l"/>
                <a:tab pos="11532235" algn="l"/>
              </a:tabLst>
            </a:pPr>
            <a:endParaRPr lang="it-IT" sz="11500" b="1" spc="-20" dirty="0">
              <a:latin typeface="Arial MT"/>
              <a:cs typeface="Arial MT"/>
            </a:endParaRPr>
          </a:p>
          <a:p>
            <a:pPr marL="12700" algn="ctr">
              <a:lnSpc>
                <a:spcPts val="7040"/>
              </a:lnSpc>
              <a:tabLst>
                <a:tab pos="508634" algn="l"/>
                <a:tab pos="2315845" algn="l"/>
                <a:tab pos="4349115" algn="l"/>
                <a:tab pos="7872730" algn="l"/>
                <a:tab pos="9725025" algn="l"/>
                <a:tab pos="11532235" algn="l"/>
              </a:tabLst>
            </a:pPr>
            <a:r>
              <a:rPr sz="11500" b="1" spc="-20" dirty="0">
                <a:latin typeface="Arial MT"/>
                <a:cs typeface="Arial MT"/>
              </a:rPr>
              <a:t>2024</a:t>
            </a:r>
            <a:r>
              <a:rPr lang="it-IT" sz="11500" b="1" spc="-20" dirty="0">
                <a:latin typeface="Arial MT"/>
                <a:cs typeface="Arial MT"/>
              </a:rPr>
              <a:t> </a:t>
            </a:r>
            <a:r>
              <a:rPr sz="11500" b="1" spc="-25" dirty="0">
                <a:latin typeface="Arial MT"/>
                <a:cs typeface="Arial MT"/>
              </a:rPr>
              <a:t>15%</a:t>
            </a:r>
            <a:r>
              <a:rPr lang="it-IT" sz="11500" b="1" spc="-25" dirty="0">
                <a:latin typeface="Arial MT"/>
                <a:cs typeface="Arial MT"/>
              </a:rPr>
              <a:t> del </a:t>
            </a:r>
            <a:r>
              <a:rPr sz="11500" b="1" spc="-10" dirty="0">
                <a:latin typeface="Arial MT"/>
                <a:cs typeface="Arial MT"/>
              </a:rPr>
              <a:t>TOTALE</a:t>
            </a:r>
            <a:endParaRPr sz="11500" b="1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09600" y="3406737"/>
            <a:ext cx="16951960" cy="4549964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 marL="12700" marR="5080" indent="-12700" algn="ctr">
              <a:lnSpc>
                <a:spcPts val="5600"/>
              </a:lnSpc>
              <a:spcBef>
                <a:spcPts val="1220"/>
              </a:spcBef>
              <a:tabLst>
                <a:tab pos="4715510" algn="l"/>
                <a:tab pos="9618345" algn="l"/>
              </a:tabLst>
            </a:pPr>
            <a:r>
              <a:rPr sz="8000" dirty="0">
                <a:latin typeface="Arial MT"/>
                <a:cs typeface="Arial MT"/>
              </a:rPr>
              <a:t>N</a:t>
            </a:r>
            <a:r>
              <a:rPr lang="it-IT" sz="8000" dirty="0">
                <a:latin typeface="Arial MT"/>
                <a:cs typeface="Arial MT"/>
              </a:rPr>
              <a:t>ei</a:t>
            </a:r>
            <a:r>
              <a:rPr sz="8000" spc="-25" dirty="0">
                <a:latin typeface="Arial MT"/>
                <a:cs typeface="Arial MT"/>
              </a:rPr>
              <a:t> </a:t>
            </a:r>
            <a:r>
              <a:rPr lang="it-IT" sz="8000" dirty="0">
                <a:latin typeface="Arial MT"/>
                <a:cs typeface="Arial MT"/>
              </a:rPr>
              <a:t>primi 6</a:t>
            </a:r>
            <a:r>
              <a:rPr sz="8000" spc="-20" dirty="0">
                <a:latin typeface="Arial MT"/>
                <a:cs typeface="Arial MT"/>
              </a:rPr>
              <a:t> </a:t>
            </a:r>
            <a:r>
              <a:rPr lang="it-IT" sz="8000" dirty="0">
                <a:latin typeface="Arial MT"/>
                <a:cs typeface="Arial MT"/>
              </a:rPr>
              <a:t>mesi del </a:t>
            </a:r>
            <a:r>
              <a:rPr sz="8000" dirty="0">
                <a:latin typeface="Arial MT"/>
                <a:cs typeface="Arial MT"/>
              </a:rPr>
              <a:t>	</a:t>
            </a:r>
            <a:r>
              <a:rPr sz="8000" spc="-20" dirty="0">
                <a:latin typeface="Arial MT"/>
                <a:cs typeface="Arial MT"/>
              </a:rPr>
              <a:t>2025 </a:t>
            </a:r>
            <a:r>
              <a:rPr lang="it-IT" sz="8000" dirty="0">
                <a:latin typeface="Arial MT"/>
                <a:cs typeface="Arial MT"/>
              </a:rPr>
              <a:t>ricorso</a:t>
            </a:r>
          </a:p>
          <a:p>
            <a:pPr marL="12700" marR="5080" indent="-12700" algn="ctr">
              <a:lnSpc>
                <a:spcPts val="5600"/>
              </a:lnSpc>
              <a:spcBef>
                <a:spcPts val="1220"/>
              </a:spcBef>
              <a:tabLst>
                <a:tab pos="4715510" algn="l"/>
                <a:tab pos="9618345" algn="l"/>
              </a:tabLst>
            </a:pPr>
            <a:endParaRPr lang="it-IT" sz="8000" dirty="0">
              <a:latin typeface="Arial MT"/>
              <a:cs typeface="Arial MT"/>
            </a:endParaRPr>
          </a:p>
          <a:p>
            <a:pPr marL="12700" marR="5080" indent="-12700" algn="ctr">
              <a:lnSpc>
                <a:spcPts val="5600"/>
              </a:lnSpc>
              <a:spcBef>
                <a:spcPts val="1220"/>
              </a:spcBef>
              <a:tabLst>
                <a:tab pos="4715510" algn="l"/>
                <a:tab pos="9618345" algn="l"/>
              </a:tabLst>
            </a:pPr>
            <a:r>
              <a:rPr sz="8000" spc="-280" dirty="0">
                <a:latin typeface="Arial MT"/>
                <a:cs typeface="Arial MT"/>
              </a:rPr>
              <a:t> </a:t>
            </a:r>
            <a:r>
              <a:rPr lang="it-IT" sz="8000" spc="-25" dirty="0">
                <a:latin typeface="Arial MT"/>
                <a:cs typeface="Arial MT"/>
              </a:rPr>
              <a:t>ad </a:t>
            </a:r>
            <a:r>
              <a:rPr sz="8000" spc="-10" dirty="0">
                <a:latin typeface="Arial MT"/>
                <a:cs typeface="Arial MT"/>
              </a:rPr>
              <a:t>AMMORTIZZATORI</a:t>
            </a:r>
            <a:r>
              <a:rPr sz="8000" spc="-365" dirty="0">
                <a:latin typeface="Arial MT"/>
                <a:cs typeface="Arial MT"/>
              </a:rPr>
              <a:t> </a:t>
            </a:r>
            <a:r>
              <a:rPr sz="8000" spc="-10" dirty="0">
                <a:latin typeface="Arial MT"/>
                <a:cs typeface="Arial MT"/>
              </a:rPr>
              <a:t>SOCIALI</a:t>
            </a:r>
            <a:endParaRPr sz="8000" dirty="0">
              <a:latin typeface="Arial MT"/>
              <a:cs typeface="Arial MT"/>
            </a:endParaRPr>
          </a:p>
          <a:p>
            <a:pPr marR="423545" algn="ctr">
              <a:lnSpc>
                <a:spcPct val="100000"/>
              </a:lnSpc>
              <a:spcBef>
                <a:spcPts val="4480"/>
              </a:spcBef>
              <a:tabLst>
                <a:tab pos="1818005" algn="l"/>
                <a:tab pos="3003550" algn="l"/>
              </a:tabLst>
            </a:pPr>
            <a:r>
              <a:rPr sz="8800" b="1" spc="-25" dirty="0">
                <a:latin typeface="Arial MT"/>
                <a:cs typeface="Arial MT"/>
              </a:rPr>
              <a:t>61%</a:t>
            </a:r>
            <a:r>
              <a:rPr sz="8800" b="1" dirty="0">
                <a:latin typeface="Arial MT"/>
                <a:cs typeface="Arial MT"/>
              </a:rPr>
              <a:t>	</a:t>
            </a:r>
            <a:r>
              <a:rPr sz="8800" b="1" spc="-25" dirty="0">
                <a:latin typeface="Arial MT"/>
                <a:cs typeface="Arial MT"/>
              </a:rPr>
              <a:t>SU</a:t>
            </a:r>
            <a:r>
              <a:rPr sz="8800" b="1" dirty="0">
                <a:latin typeface="Arial MT"/>
                <a:cs typeface="Arial MT"/>
              </a:rPr>
              <a:t>	INTERO</a:t>
            </a:r>
            <a:r>
              <a:rPr sz="8800" b="1" spc="-190" dirty="0">
                <a:latin typeface="Arial MT"/>
                <a:cs typeface="Arial MT"/>
              </a:rPr>
              <a:t> </a:t>
            </a:r>
            <a:r>
              <a:rPr sz="8800" b="1" dirty="0">
                <a:latin typeface="Arial MT"/>
                <a:cs typeface="Arial MT"/>
              </a:rPr>
              <a:t>ANNO</a:t>
            </a:r>
            <a:r>
              <a:rPr sz="8800" b="1" spc="-185" dirty="0">
                <a:latin typeface="Arial MT"/>
                <a:cs typeface="Arial MT"/>
              </a:rPr>
              <a:t> </a:t>
            </a:r>
            <a:r>
              <a:rPr sz="8800" b="1" spc="-20" dirty="0">
                <a:latin typeface="Arial MT"/>
                <a:cs typeface="Arial MT"/>
              </a:rPr>
              <a:t>2024</a:t>
            </a:r>
            <a:endParaRPr sz="8800" b="1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66274" y="572589"/>
            <a:ext cx="3831590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pc="-570" dirty="0"/>
              <a:t>Industria</a:t>
            </a:r>
            <a:r>
              <a:rPr spc="-865" dirty="0"/>
              <a:t> </a:t>
            </a:r>
            <a:r>
              <a:rPr spc="-425" dirty="0"/>
              <a:t>in</a:t>
            </a:r>
            <a:r>
              <a:rPr spc="-865" dirty="0"/>
              <a:t> </a:t>
            </a:r>
            <a:r>
              <a:rPr spc="-375" dirty="0"/>
              <a:t>crisi,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278696" y="1027667"/>
            <a:ext cx="3942079" cy="7327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600" b="1" spc="-535" dirty="0">
                <a:solidFill>
                  <a:srgbClr val="D71920"/>
                </a:solidFill>
                <a:latin typeface="Tahoma"/>
                <a:cs typeface="Tahoma"/>
              </a:rPr>
              <a:t>governo</a:t>
            </a:r>
            <a:r>
              <a:rPr sz="4600" b="1" spc="-860" dirty="0">
                <a:solidFill>
                  <a:srgbClr val="D71920"/>
                </a:solidFill>
                <a:latin typeface="Tahoma"/>
                <a:cs typeface="Tahoma"/>
              </a:rPr>
              <a:t> </a:t>
            </a:r>
            <a:r>
              <a:rPr sz="4600" b="1" spc="-420" dirty="0">
                <a:solidFill>
                  <a:srgbClr val="D71920"/>
                </a:solidFill>
                <a:latin typeface="Tahoma"/>
                <a:cs typeface="Tahoma"/>
              </a:rPr>
              <a:t>assente</a:t>
            </a:r>
            <a:endParaRPr sz="460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403573" y="749109"/>
            <a:ext cx="642620" cy="890905"/>
            <a:chOff x="10403573" y="749109"/>
            <a:chExt cx="642620" cy="8909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03802" y="749109"/>
              <a:ext cx="481520" cy="21268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911586" y="752766"/>
              <a:ext cx="134620" cy="205740"/>
            </a:xfrm>
            <a:custGeom>
              <a:avLst/>
              <a:gdLst/>
              <a:ahLst/>
              <a:cxnLst/>
              <a:rect l="l" t="t" r="r" b="b"/>
              <a:pathLst>
                <a:path w="134620" h="205740">
                  <a:moveTo>
                    <a:pt x="134302" y="139700"/>
                  </a:moveTo>
                  <a:lnTo>
                    <a:pt x="72986" y="139700"/>
                  </a:lnTo>
                  <a:lnTo>
                    <a:pt x="72986" y="0"/>
                  </a:lnTo>
                  <a:lnTo>
                    <a:pt x="0" y="0"/>
                  </a:lnTo>
                  <a:lnTo>
                    <a:pt x="0" y="139700"/>
                  </a:lnTo>
                  <a:lnTo>
                    <a:pt x="0" y="205740"/>
                  </a:lnTo>
                  <a:lnTo>
                    <a:pt x="134302" y="205740"/>
                  </a:lnTo>
                  <a:lnTo>
                    <a:pt x="134302" y="139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403573" y="996924"/>
              <a:ext cx="642620" cy="642620"/>
            </a:xfrm>
            <a:custGeom>
              <a:avLst/>
              <a:gdLst/>
              <a:ahLst/>
              <a:cxnLst/>
              <a:rect l="l" t="t" r="r" b="b"/>
              <a:pathLst>
                <a:path w="642620" h="642619">
                  <a:moveTo>
                    <a:pt x="642581" y="0"/>
                  </a:moveTo>
                  <a:lnTo>
                    <a:pt x="0" y="0"/>
                  </a:lnTo>
                  <a:lnTo>
                    <a:pt x="0" y="642620"/>
                  </a:lnTo>
                  <a:lnTo>
                    <a:pt x="642581" y="642620"/>
                  </a:lnTo>
                  <a:lnTo>
                    <a:pt x="642581" y="0"/>
                  </a:lnTo>
                  <a:close/>
                </a:path>
              </a:pathLst>
            </a:custGeom>
            <a:solidFill>
              <a:srgbClr val="EE31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81000" y="2614569"/>
            <a:ext cx="17611736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400" dirty="0">
                <a:latin typeface="Arial MT"/>
                <a:cs typeface="Arial MT"/>
              </a:rPr>
              <a:t>PROCEDURE</a:t>
            </a:r>
            <a:r>
              <a:rPr sz="6400" spc="-330" dirty="0">
                <a:latin typeface="Arial MT"/>
                <a:cs typeface="Arial MT"/>
              </a:rPr>
              <a:t> </a:t>
            </a:r>
            <a:r>
              <a:rPr sz="6400" spc="-10" dirty="0">
                <a:latin typeface="Arial MT"/>
                <a:cs typeface="Arial MT"/>
              </a:rPr>
              <a:t>CONCORSUALI</a:t>
            </a:r>
            <a:r>
              <a:rPr sz="6400" spc="-330" dirty="0">
                <a:latin typeface="Arial MT"/>
                <a:cs typeface="Arial MT"/>
              </a:rPr>
              <a:t> </a:t>
            </a:r>
            <a:r>
              <a:rPr sz="6400" spc="-10" dirty="0">
                <a:latin typeface="Arial MT"/>
                <a:cs typeface="Arial MT"/>
              </a:rPr>
              <a:t>FALLIMENTARI</a:t>
            </a:r>
            <a:endParaRPr sz="6400" dirty="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1000" y="4845268"/>
            <a:ext cx="17449799" cy="32060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ts val="6160"/>
              </a:lnSpc>
              <a:spcBef>
                <a:spcPts val="100"/>
              </a:spcBef>
              <a:tabLst>
                <a:tab pos="2582545" algn="l"/>
                <a:tab pos="3393440" algn="l"/>
              </a:tabLst>
            </a:pPr>
            <a:r>
              <a:rPr sz="11500" b="1" spc="-20" dirty="0">
                <a:latin typeface="Arial MT"/>
                <a:cs typeface="Arial MT"/>
              </a:rPr>
              <a:t>2023</a:t>
            </a:r>
            <a:r>
              <a:rPr lang="it-IT" sz="11500" b="1" spc="-20" dirty="0">
                <a:latin typeface="Arial MT"/>
                <a:cs typeface="Arial MT"/>
              </a:rPr>
              <a:t> </a:t>
            </a:r>
            <a:r>
              <a:rPr sz="11500" b="1" spc="-50" dirty="0">
                <a:latin typeface="Arial MT"/>
                <a:cs typeface="Arial MT"/>
              </a:rPr>
              <a:t>+</a:t>
            </a:r>
            <a:r>
              <a:rPr sz="11500" b="1" spc="-20" dirty="0">
                <a:latin typeface="Arial MT"/>
                <a:cs typeface="Arial MT"/>
              </a:rPr>
              <a:t>9,8%</a:t>
            </a:r>
            <a:r>
              <a:rPr lang="it-IT" sz="11500" b="1" spc="-20" dirty="0">
                <a:latin typeface="Arial MT"/>
                <a:cs typeface="Arial MT"/>
              </a:rPr>
              <a:t> </a:t>
            </a:r>
            <a:r>
              <a:rPr lang="it-IT" sz="11500" b="1" spc="-25" dirty="0">
                <a:latin typeface="Arial MT"/>
                <a:cs typeface="Arial MT"/>
              </a:rPr>
              <a:t>sul </a:t>
            </a:r>
            <a:r>
              <a:rPr lang="it-IT" sz="11500" b="1" spc="-20" dirty="0">
                <a:latin typeface="Arial MT"/>
                <a:cs typeface="Arial MT"/>
              </a:rPr>
              <a:t>2022</a:t>
            </a:r>
            <a:endParaRPr lang="it-IT" sz="11500" b="1" dirty="0">
              <a:latin typeface="Arial MT"/>
              <a:cs typeface="Arial MT"/>
            </a:endParaRPr>
          </a:p>
          <a:p>
            <a:pPr marL="12700" algn="ctr">
              <a:lnSpc>
                <a:spcPts val="6160"/>
              </a:lnSpc>
              <a:spcBef>
                <a:spcPts val="100"/>
              </a:spcBef>
              <a:tabLst>
                <a:tab pos="2582545" algn="l"/>
                <a:tab pos="3393440" algn="l"/>
              </a:tabLst>
            </a:pPr>
            <a:endParaRPr sz="11500" b="1" dirty="0">
              <a:latin typeface="Arial MT"/>
              <a:cs typeface="Arial MT"/>
            </a:endParaRPr>
          </a:p>
          <a:p>
            <a:pPr marL="12700" algn="ctr">
              <a:lnSpc>
                <a:spcPts val="6160"/>
              </a:lnSpc>
              <a:tabLst>
                <a:tab pos="2582545" algn="l"/>
              </a:tabLst>
            </a:pPr>
            <a:r>
              <a:rPr sz="11500" b="1" spc="-20" dirty="0">
                <a:latin typeface="Arial MT"/>
                <a:cs typeface="Arial MT"/>
              </a:rPr>
              <a:t>2024</a:t>
            </a:r>
            <a:r>
              <a:rPr lang="it-IT" sz="11500" b="1" spc="-20" dirty="0">
                <a:latin typeface="Arial MT"/>
                <a:cs typeface="Arial MT"/>
              </a:rPr>
              <a:t> </a:t>
            </a:r>
            <a:r>
              <a:rPr sz="11500" b="1" spc="-10" dirty="0">
                <a:latin typeface="Arial MT"/>
                <a:cs typeface="Arial MT"/>
              </a:rPr>
              <a:t>+17,2%</a:t>
            </a:r>
            <a:r>
              <a:rPr lang="it-IT" sz="11500" b="1" spc="-10" dirty="0">
                <a:latin typeface="Arial MT"/>
                <a:cs typeface="Arial MT"/>
              </a:rPr>
              <a:t> </a:t>
            </a:r>
            <a:r>
              <a:rPr lang="it-IT" sz="11500" b="1" spc="-25" dirty="0">
                <a:latin typeface="Arial MT"/>
                <a:cs typeface="Arial MT"/>
              </a:rPr>
              <a:t>sul </a:t>
            </a:r>
            <a:r>
              <a:rPr lang="it-IT" sz="11500" b="1" spc="-20" dirty="0">
                <a:latin typeface="Arial MT"/>
                <a:cs typeface="Arial MT"/>
              </a:rPr>
              <a:t>2023</a:t>
            </a:r>
            <a:endParaRPr lang="it-IT" sz="11500" b="1" dirty="0">
              <a:latin typeface="Arial MT"/>
              <a:cs typeface="Arial MT"/>
            </a:endParaRPr>
          </a:p>
          <a:p>
            <a:pPr marL="12700">
              <a:lnSpc>
                <a:spcPts val="6160"/>
              </a:lnSpc>
              <a:tabLst>
                <a:tab pos="2582545" algn="l"/>
              </a:tabLst>
            </a:pPr>
            <a:endParaRPr sz="5600" b="1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503</Words>
  <Application>Microsoft Office PowerPoint</Application>
  <PresentationFormat>Personalizzato</PresentationFormat>
  <Paragraphs>137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4" baseType="lpstr">
      <vt:lpstr>Aptos</vt:lpstr>
      <vt:lpstr>Arial MT</vt:lpstr>
      <vt:lpstr>Tahoma</vt:lpstr>
      <vt:lpstr>Office Theme</vt:lpstr>
      <vt:lpstr>Presentazione standard di PowerPoint</vt:lpstr>
      <vt:lpstr>Industria in crisi,</vt:lpstr>
      <vt:lpstr>Industria in crisi,</vt:lpstr>
      <vt:lpstr>Industria in crisi,</vt:lpstr>
      <vt:lpstr>Presentazione standard di PowerPoint</vt:lpstr>
      <vt:lpstr>Industria in crisi,</vt:lpstr>
      <vt:lpstr>Industria in crisi,</vt:lpstr>
      <vt:lpstr>Industria in crisi,</vt:lpstr>
      <vt:lpstr>Industria in crisi,</vt:lpstr>
      <vt:lpstr>Industria in crisi,</vt:lpstr>
      <vt:lpstr>Industria in crisi,</vt:lpstr>
      <vt:lpstr>Industria in crisi,</vt:lpstr>
      <vt:lpstr>Industria in crisi,</vt:lpstr>
      <vt:lpstr>Industria in crisi,</vt:lpstr>
      <vt:lpstr>Industria in crisi,</vt:lpstr>
      <vt:lpstr>Industria in crisi,</vt:lpstr>
      <vt:lpstr>Industria in crisi,</vt:lpstr>
      <vt:lpstr>Industria in crisi,</vt:lpstr>
      <vt:lpstr>Industria in crisi,</vt:lpstr>
      <vt:lpstr>Industria in crisi,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Domenico D'ercole</dc:creator>
  <cp:lastModifiedBy>DOMENICO D'ERCOLE</cp:lastModifiedBy>
  <cp:revision>3</cp:revision>
  <cp:lastPrinted>2025-10-22T10:37:24Z</cp:lastPrinted>
  <dcterms:created xsi:type="dcterms:W3CDTF">2025-10-21T14:35:59Z</dcterms:created>
  <dcterms:modified xsi:type="dcterms:W3CDTF">2025-10-22T10:56:50Z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2025-10-21T00:00:00Z</vt:filetime>
  </property>
  <property fmtid="{D5CDD505-2E9C-101B-9397-08002B2CF9AE}" pid="3" name="LastSaved">
    <vt:filetime>2025-10-21T00:00:00Z</vt:filetime>
  </property>
  <property fmtid="{D5CDD505-2E9C-101B-9397-08002B2CF9AE}" pid="4" name="Producer">
    <vt:lpwstr>iLovePDF</vt:lpwstr>
  </property>
</Properties>
</file>