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33"/>
  </p:handoutMasterIdLst>
  <p:sldIdLst>
    <p:sldId id="304" r:id="rId3"/>
    <p:sldId id="288" r:id="rId4"/>
    <p:sldId id="287" r:id="rId5"/>
    <p:sldId id="299" r:id="rId6"/>
    <p:sldId id="300" r:id="rId7"/>
    <p:sldId id="302" r:id="rId8"/>
    <p:sldId id="303" r:id="rId9"/>
    <p:sldId id="294" r:id="rId10"/>
    <p:sldId id="291" r:id="rId11"/>
    <p:sldId id="339" r:id="rId12"/>
    <p:sldId id="322" r:id="rId13"/>
    <p:sldId id="341" r:id="rId14"/>
    <p:sldId id="342" r:id="rId15"/>
    <p:sldId id="267" r:id="rId16"/>
    <p:sldId id="324" r:id="rId17"/>
    <p:sldId id="325" r:id="rId18"/>
    <p:sldId id="326" r:id="rId19"/>
    <p:sldId id="327" r:id="rId20"/>
    <p:sldId id="328" r:id="rId21"/>
    <p:sldId id="330" r:id="rId22"/>
    <p:sldId id="323" r:id="rId23"/>
    <p:sldId id="329" r:id="rId24"/>
    <p:sldId id="334" r:id="rId25"/>
    <p:sldId id="332" r:id="rId26"/>
    <p:sldId id="333" r:id="rId27"/>
    <p:sldId id="335" r:id="rId28"/>
    <p:sldId id="336" r:id="rId29"/>
    <p:sldId id="340" r:id="rId30"/>
    <p:sldId id="337" r:id="rId31"/>
    <p:sldId id="338" r:id="rId32"/>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64A2"/>
    <a:srgbClr val="4E8F00"/>
    <a:srgbClr val="009051"/>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79"/>
  </p:normalViewPr>
  <p:slideViewPr>
    <p:cSldViewPr snapToGrid="0" snapToObjects="1">
      <p:cViewPr varScale="1">
        <p:scale>
          <a:sx n="139" d="100"/>
          <a:sy n="139" d="100"/>
        </p:scale>
        <p:origin x="600"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88FEA-3E0D-234E-B02B-DFF9EF35D14B}" type="datetimeFigureOut">
              <a:rPr lang="it-IT" smtClean="0"/>
              <a:t>18/03/25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643DAD-5FB0-124F-93A5-C33493C3317F}" type="slidenum">
              <a:rPr lang="it-IT" smtClean="0"/>
              <a:t>‹N›</a:t>
            </a:fld>
            <a:endParaRPr lang="it-IT"/>
          </a:p>
        </p:txBody>
      </p:sp>
    </p:spTree>
    <p:extLst>
      <p:ext uri="{BB962C8B-B14F-4D97-AF65-F5344CB8AC3E}">
        <p14:creationId xmlns:p14="http://schemas.microsoft.com/office/powerpoint/2010/main" val="18890379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stile</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68410A0-50C3-D841-9D83-7E94A3E765A7}" type="datetimeFigureOut">
              <a:rPr lang="it-IT" smtClean="0"/>
              <a:t>18/03/25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65305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68410A0-50C3-D841-9D83-7E94A3E765A7}" type="datetimeFigureOut">
              <a:rPr lang="it-IT" smtClean="0"/>
              <a:t>18/03/25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395334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68410A0-50C3-D841-9D83-7E94A3E765A7}" type="datetimeFigureOut">
              <a:rPr lang="it-IT" smtClean="0"/>
              <a:t>18/03/25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3915744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stile</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6" name="Segnaposto numero diapositiva 5"/>
          <p:cNvSpPr>
            <a:spLocks noGrp="1"/>
          </p:cNvSpPr>
          <p:nvPr>
            <p:ph type="sldNum" sz="quarter" idx="12"/>
          </p:nvPr>
        </p:nvSpPr>
        <p:spPr/>
        <p:txBody>
          <a:bodyPr/>
          <a:lstStyle>
            <a:lvl1pPr>
              <a:defRPr/>
            </a:lvl1pPr>
          </a:lstStyle>
          <a:p>
            <a:pPr>
              <a:defRPr/>
            </a:pPr>
            <a:fld id="{1118BFA5-66A2-2D47-B8B5-658776D4B274}" type="slidenum">
              <a:rPr lang="it-IT"/>
              <a:pPr>
                <a:defRPr/>
              </a:pPr>
              <a:t>‹N›</a:t>
            </a:fld>
            <a:endParaRPr lang="it-IT"/>
          </a:p>
        </p:txBody>
      </p:sp>
    </p:spTree>
    <p:extLst>
      <p:ext uri="{BB962C8B-B14F-4D97-AF65-F5344CB8AC3E}">
        <p14:creationId xmlns:p14="http://schemas.microsoft.com/office/powerpoint/2010/main" val="670175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6" name="Segnaposto numero diapositiva 5"/>
          <p:cNvSpPr>
            <a:spLocks noGrp="1"/>
          </p:cNvSpPr>
          <p:nvPr>
            <p:ph type="sldNum" sz="quarter" idx="12"/>
          </p:nvPr>
        </p:nvSpPr>
        <p:spPr/>
        <p:txBody>
          <a:bodyPr/>
          <a:lstStyle>
            <a:lvl1pPr>
              <a:defRPr/>
            </a:lvl1pPr>
          </a:lstStyle>
          <a:p>
            <a:pPr>
              <a:defRPr/>
            </a:pPr>
            <a:fld id="{E8B46BDB-3A3D-CF4E-A67A-247AE8D8606F}" type="slidenum">
              <a:rPr lang="it-IT"/>
              <a:pPr>
                <a:defRPr/>
              </a:pPr>
              <a:t>‹N›</a:t>
            </a:fld>
            <a:endParaRPr lang="it-IT"/>
          </a:p>
        </p:txBody>
      </p:sp>
    </p:spTree>
    <p:extLst>
      <p:ext uri="{BB962C8B-B14F-4D97-AF65-F5344CB8AC3E}">
        <p14:creationId xmlns:p14="http://schemas.microsoft.com/office/powerpoint/2010/main" val="1690590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3000" b="1" cap="all"/>
            </a:lvl1pPr>
          </a:lstStyle>
          <a:p>
            <a:r>
              <a:rPr lang="it-IT"/>
              <a:t>Fare clic per modificare stile</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6" name="Segnaposto numero diapositiva 5"/>
          <p:cNvSpPr>
            <a:spLocks noGrp="1"/>
          </p:cNvSpPr>
          <p:nvPr>
            <p:ph type="sldNum" sz="quarter" idx="12"/>
          </p:nvPr>
        </p:nvSpPr>
        <p:spPr/>
        <p:txBody>
          <a:bodyPr/>
          <a:lstStyle>
            <a:lvl1pPr>
              <a:defRPr/>
            </a:lvl1pPr>
          </a:lstStyle>
          <a:p>
            <a:pPr>
              <a:defRPr/>
            </a:pPr>
            <a:fld id="{017967E3-DA5C-A146-AE6D-16224E904415}" type="slidenum">
              <a:rPr lang="it-IT"/>
              <a:pPr>
                <a:defRPr/>
              </a:pPr>
              <a:t>‹N›</a:t>
            </a:fld>
            <a:endParaRPr lang="it-IT"/>
          </a:p>
        </p:txBody>
      </p:sp>
    </p:spTree>
    <p:extLst>
      <p:ext uri="{BB962C8B-B14F-4D97-AF65-F5344CB8AC3E}">
        <p14:creationId xmlns:p14="http://schemas.microsoft.com/office/powerpoint/2010/main" val="2353223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6"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7" name="Segnaposto numero diapositiva 5"/>
          <p:cNvSpPr>
            <a:spLocks noGrp="1"/>
          </p:cNvSpPr>
          <p:nvPr>
            <p:ph type="sldNum" sz="quarter" idx="12"/>
          </p:nvPr>
        </p:nvSpPr>
        <p:spPr/>
        <p:txBody>
          <a:bodyPr/>
          <a:lstStyle>
            <a:lvl1pPr>
              <a:defRPr/>
            </a:lvl1pPr>
          </a:lstStyle>
          <a:p>
            <a:pPr>
              <a:defRPr/>
            </a:pPr>
            <a:fld id="{23243A0F-2FDE-7F4B-803B-236E15630370}" type="slidenum">
              <a:rPr lang="it-IT"/>
              <a:pPr>
                <a:defRPr/>
              </a:pPr>
              <a:t>‹N›</a:t>
            </a:fld>
            <a:endParaRPr lang="it-IT"/>
          </a:p>
        </p:txBody>
      </p:sp>
    </p:spTree>
    <p:extLst>
      <p:ext uri="{BB962C8B-B14F-4D97-AF65-F5344CB8AC3E}">
        <p14:creationId xmlns:p14="http://schemas.microsoft.com/office/powerpoint/2010/main" val="143067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8"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9" name="Segnaposto numero diapositiva 5"/>
          <p:cNvSpPr>
            <a:spLocks noGrp="1"/>
          </p:cNvSpPr>
          <p:nvPr>
            <p:ph type="sldNum" sz="quarter" idx="12"/>
          </p:nvPr>
        </p:nvSpPr>
        <p:spPr/>
        <p:txBody>
          <a:bodyPr/>
          <a:lstStyle>
            <a:lvl1pPr>
              <a:defRPr/>
            </a:lvl1pPr>
          </a:lstStyle>
          <a:p>
            <a:pPr>
              <a:defRPr/>
            </a:pPr>
            <a:fld id="{7F3C4589-825C-7E41-9D8E-B013A6100826}" type="slidenum">
              <a:rPr lang="it-IT"/>
              <a:pPr>
                <a:defRPr/>
              </a:pPr>
              <a:t>‹N›</a:t>
            </a:fld>
            <a:endParaRPr lang="it-IT"/>
          </a:p>
        </p:txBody>
      </p:sp>
    </p:spTree>
    <p:extLst>
      <p:ext uri="{BB962C8B-B14F-4D97-AF65-F5344CB8AC3E}">
        <p14:creationId xmlns:p14="http://schemas.microsoft.com/office/powerpoint/2010/main" val="3790918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4"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5" name="Segnaposto numero diapositiva 5"/>
          <p:cNvSpPr>
            <a:spLocks noGrp="1"/>
          </p:cNvSpPr>
          <p:nvPr>
            <p:ph type="sldNum" sz="quarter" idx="12"/>
          </p:nvPr>
        </p:nvSpPr>
        <p:spPr/>
        <p:txBody>
          <a:bodyPr/>
          <a:lstStyle>
            <a:lvl1pPr>
              <a:defRPr/>
            </a:lvl1pPr>
          </a:lstStyle>
          <a:p>
            <a:pPr>
              <a:defRPr/>
            </a:pPr>
            <a:fld id="{41D7CD1A-7E21-6047-9022-43BE3F032BD1}" type="slidenum">
              <a:rPr lang="it-IT"/>
              <a:pPr>
                <a:defRPr/>
              </a:pPr>
              <a:t>‹N›</a:t>
            </a:fld>
            <a:endParaRPr lang="it-IT"/>
          </a:p>
        </p:txBody>
      </p:sp>
    </p:spTree>
    <p:extLst>
      <p:ext uri="{BB962C8B-B14F-4D97-AF65-F5344CB8AC3E}">
        <p14:creationId xmlns:p14="http://schemas.microsoft.com/office/powerpoint/2010/main" val="2469433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3"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4" name="Segnaposto numero diapositiva 5"/>
          <p:cNvSpPr>
            <a:spLocks noGrp="1"/>
          </p:cNvSpPr>
          <p:nvPr>
            <p:ph type="sldNum" sz="quarter" idx="12"/>
          </p:nvPr>
        </p:nvSpPr>
        <p:spPr/>
        <p:txBody>
          <a:bodyPr/>
          <a:lstStyle>
            <a:lvl1pPr>
              <a:defRPr/>
            </a:lvl1pPr>
          </a:lstStyle>
          <a:p>
            <a:pPr>
              <a:defRPr/>
            </a:pPr>
            <a:fld id="{8B1E27C8-9D11-DE45-B408-4A93945E9EA9}" type="slidenum">
              <a:rPr lang="it-IT"/>
              <a:pPr>
                <a:defRPr/>
              </a:pPr>
              <a:t>‹N›</a:t>
            </a:fld>
            <a:endParaRPr lang="it-IT"/>
          </a:p>
        </p:txBody>
      </p:sp>
    </p:spTree>
    <p:extLst>
      <p:ext uri="{BB962C8B-B14F-4D97-AF65-F5344CB8AC3E}">
        <p14:creationId xmlns:p14="http://schemas.microsoft.com/office/powerpoint/2010/main" val="4118155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1500" b="1"/>
            </a:lvl1pPr>
          </a:lstStyle>
          <a:p>
            <a:r>
              <a:rPr lang="it-IT"/>
              <a:t>Fare clic per modificare stile</a:t>
            </a:r>
          </a:p>
        </p:txBody>
      </p:sp>
      <p:sp>
        <p:nvSpPr>
          <p:cNvPr id="3" name="Segnaposto contenuto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6"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7" name="Segnaposto numero diapositiva 5"/>
          <p:cNvSpPr>
            <a:spLocks noGrp="1"/>
          </p:cNvSpPr>
          <p:nvPr>
            <p:ph type="sldNum" sz="quarter" idx="12"/>
          </p:nvPr>
        </p:nvSpPr>
        <p:spPr/>
        <p:txBody>
          <a:bodyPr/>
          <a:lstStyle>
            <a:lvl1pPr>
              <a:defRPr/>
            </a:lvl1pPr>
          </a:lstStyle>
          <a:p>
            <a:pPr>
              <a:defRPr/>
            </a:pPr>
            <a:fld id="{8420088F-19C3-7241-B1B8-0B026A8AAA3B}" type="slidenum">
              <a:rPr lang="it-IT"/>
              <a:pPr>
                <a:defRPr/>
              </a:pPr>
              <a:t>‹N›</a:t>
            </a:fld>
            <a:endParaRPr lang="it-IT"/>
          </a:p>
        </p:txBody>
      </p:sp>
    </p:spTree>
    <p:extLst>
      <p:ext uri="{BB962C8B-B14F-4D97-AF65-F5344CB8AC3E}">
        <p14:creationId xmlns:p14="http://schemas.microsoft.com/office/powerpoint/2010/main" val="174143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68410A0-50C3-D841-9D83-7E94A3E765A7}" type="datetimeFigureOut">
              <a:rPr lang="it-IT" smtClean="0"/>
              <a:t>18/03/25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176756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1500" b="1"/>
            </a:lvl1pPr>
          </a:lstStyle>
          <a:p>
            <a:r>
              <a:rPr lang="it-IT"/>
              <a:t>Fare clic per modificare stile</a:t>
            </a:r>
          </a:p>
        </p:txBody>
      </p:sp>
      <p:sp>
        <p:nvSpPr>
          <p:cNvPr id="3" name="Segnaposto immagine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6"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7" name="Segnaposto numero diapositiva 5"/>
          <p:cNvSpPr>
            <a:spLocks noGrp="1"/>
          </p:cNvSpPr>
          <p:nvPr>
            <p:ph type="sldNum" sz="quarter" idx="12"/>
          </p:nvPr>
        </p:nvSpPr>
        <p:spPr/>
        <p:txBody>
          <a:bodyPr/>
          <a:lstStyle>
            <a:lvl1pPr>
              <a:defRPr/>
            </a:lvl1pPr>
          </a:lstStyle>
          <a:p>
            <a:pPr>
              <a:defRPr/>
            </a:pPr>
            <a:fld id="{97908882-1A5A-E849-BA37-8EECDF77B6D5}" type="slidenum">
              <a:rPr lang="it-IT"/>
              <a:pPr>
                <a:defRPr/>
              </a:pPr>
              <a:t>‹N›</a:t>
            </a:fld>
            <a:endParaRPr lang="it-IT"/>
          </a:p>
        </p:txBody>
      </p:sp>
    </p:spTree>
    <p:extLst>
      <p:ext uri="{BB962C8B-B14F-4D97-AF65-F5344CB8AC3E}">
        <p14:creationId xmlns:p14="http://schemas.microsoft.com/office/powerpoint/2010/main" val="289346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6" name="Segnaposto numero diapositiva 5"/>
          <p:cNvSpPr>
            <a:spLocks noGrp="1"/>
          </p:cNvSpPr>
          <p:nvPr>
            <p:ph type="sldNum" sz="quarter" idx="12"/>
          </p:nvPr>
        </p:nvSpPr>
        <p:spPr/>
        <p:txBody>
          <a:bodyPr/>
          <a:lstStyle>
            <a:lvl1pPr>
              <a:defRPr/>
            </a:lvl1pPr>
          </a:lstStyle>
          <a:p>
            <a:pPr>
              <a:defRPr/>
            </a:pPr>
            <a:fld id="{C0AAB169-E357-9E44-A461-D3402086EFB0}" type="slidenum">
              <a:rPr lang="it-IT"/>
              <a:pPr>
                <a:defRPr/>
              </a:pPr>
              <a:t>‹N›</a:t>
            </a:fld>
            <a:endParaRPr lang="it-IT"/>
          </a:p>
        </p:txBody>
      </p:sp>
    </p:spTree>
    <p:extLst>
      <p:ext uri="{BB962C8B-B14F-4D97-AF65-F5344CB8AC3E}">
        <p14:creationId xmlns:p14="http://schemas.microsoft.com/office/powerpoint/2010/main" val="132044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r>
              <a:rPr lang="it-IT">
                <a:solidFill>
                  <a:prstClr val="black">
                    <a:tint val="75000"/>
                  </a:prstClr>
                </a:solidFill>
                <a:latin typeface="Calibri"/>
              </a:rPr>
              <a:t>14-01-2016</a:t>
            </a: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black">
                    <a:tint val="75000"/>
                  </a:prstClr>
                </a:solidFill>
                <a:latin typeface="Calibri"/>
              </a:rPr>
              <a:t>Close the Deal, Fill the Gap    JUST/2013/PROG/AG/GE </a:t>
            </a:r>
          </a:p>
        </p:txBody>
      </p:sp>
      <p:sp>
        <p:nvSpPr>
          <p:cNvPr id="6" name="Segnaposto numero diapositiva 5"/>
          <p:cNvSpPr>
            <a:spLocks noGrp="1"/>
          </p:cNvSpPr>
          <p:nvPr>
            <p:ph type="sldNum" sz="quarter" idx="12"/>
          </p:nvPr>
        </p:nvSpPr>
        <p:spPr/>
        <p:txBody>
          <a:bodyPr/>
          <a:lstStyle>
            <a:lvl1pPr>
              <a:defRPr/>
            </a:lvl1pPr>
          </a:lstStyle>
          <a:p>
            <a:pPr>
              <a:defRPr/>
            </a:pPr>
            <a:fld id="{B4AD6905-95AC-7541-AB31-902C5D254797}" type="slidenum">
              <a:rPr lang="it-IT"/>
              <a:pPr>
                <a:defRPr/>
              </a:pPr>
              <a:t>‹N›</a:t>
            </a:fld>
            <a:endParaRPr lang="it-IT"/>
          </a:p>
        </p:txBody>
      </p:sp>
    </p:spTree>
    <p:extLst>
      <p:ext uri="{BB962C8B-B14F-4D97-AF65-F5344CB8AC3E}">
        <p14:creationId xmlns:p14="http://schemas.microsoft.com/office/powerpoint/2010/main" val="190172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3000" b="1" cap="all"/>
            </a:lvl1pPr>
          </a:lstStyle>
          <a:p>
            <a:r>
              <a:rPr lang="it-IT"/>
              <a:t>Fare clic per modificare stile</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F68410A0-50C3-D841-9D83-7E94A3E765A7}" type="datetimeFigureOut">
              <a:rPr lang="it-IT" smtClean="0"/>
              <a:t>18/03/25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229714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68410A0-50C3-D841-9D83-7E94A3E765A7}" type="datetimeFigureOut">
              <a:rPr lang="it-IT" smtClean="0"/>
              <a:t>18/03/25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299477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68410A0-50C3-D841-9D83-7E94A3E765A7}" type="datetimeFigureOut">
              <a:rPr lang="it-IT" smtClean="0"/>
              <a:t>18/03/25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268711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F68410A0-50C3-D841-9D83-7E94A3E765A7}" type="datetimeFigureOut">
              <a:rPr lang="it-IT" smtClean="0"/>
              <a:t>18/03/25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373729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8410A0-50C3-D841-9D83-7E94A3E765A7}" type="datetimeFigureOut">
              <a:rPr lang="it-IT" smtClean="0"/>
              <a:t>18/03/25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19248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1500" b="1"/>
            </a:lvl1pPr>
          </a:lstStyle>
          <a:p>
            <a:r>
              <a:rPr lang="it-IT"/>
              <a:t>Fare clic per modificare stile</a:t>
            </a:r>
          </a:p>
        </p:txBody>
      </p:sp>
      <p:sp>
        <p:nvSpPr>
          <p:cNvPr id="3" name="Segnaposto contenuto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F68410A0-50C3-D841-9D83-7E94A3E765A7}" type="datetimeFigureOut">
              <a:rPr lang="it-IT" smtClean="0"/>
              <a:t>18/03/25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202313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1500" b="1"/>
            </a:lvl1pPr>
          </a:lstStyle>
          <a:p>
            <a:r>
              <a:rPr lang="it-IT"/>
              <a:t>Fare clic per modificare stile</a:t>
            </a:r>
          </a:p>
        </p:txBody>
      </p:sp>
      <p:sp>
        <p:nvSpPr>
          <p:cNvPr id="3" name="Segnaposto immagin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F68410A0-50C3-D841-9D83-7E94A3E765A7}" type="datetimeFigureOut">
              <a:rPr lang="it-IT" smtClean="0"/>
              <a:t>18/03/25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747F35-FC10-FA4F-89DC-911F91ED72FB}" type="slidenum">
              <a:rPr lang="it-IT" smtClean="0"/>
              <a:t>‹N›</a:t>
            </a:fld>
            <a:endParaRPr lang="it-IT"/>
          </a:p>
        </p:txBody>
      </p:sp>
    </p:spTree>
    <p:extLst>
      <p:ext uri="{BB962C8B-B14F-4D97-AF65-F5344CB8AC3E}">
        <p14:creationId xmlns:p14="http://schemas.microsoft.com/office/powerpoint/2010/main" val="190265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68410A0-50C3-D841-9D83-7E94A3E765A7}" type="datetimeFigureOut">
              <a:rPr lang="it-IT" smtClean="0"/>
              <a:t>18/03/25</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8747F35-FC10-FA4F-89DC-911F91ED72FB}" type="slidenum">
              <a:rPr lang="it-IT" smtClean="0"/>
              <a:t>‹N›</a:t>
            </a:fld>
            <a:endParaRPr lang="it-IT"/>
          </a:p>
        </p:txBody>
      </p:sp>
    </p:spTree>
    <p:extLst>
      <p:ext uri="{BB962C8B-B14F-4D97-AF65-F5344CB8AC3E}">
        <p14:creationId xmlns:p14="http://schemas.microsoft.com/office/powerpoint/2010/main" val="60294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05978"/>
            <a:ext cx="8229600" cy="85725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200151"/>
            <a:ext cx="8229600" cy="339447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cs typeface="+mn-cs"/>
              </a:defRPr>
            </a:lvl1pPr>
          </a:lstStyle>
          <a:p>
            <a:pPr>
              <a:defRPr/>
            </a:pPr>
            <a:r>
              <a:rPr lang="it-IT">
                <a:solidFill>
                  <a:prstClr val="black">
                    <a:tint val="75000"/>
                  </a:prstClr>
                </a:solidFill>
                <a:latin typeface="Calibri"/>
              </a:rPr>
              <a:t>14-01-2016</a:t>
            </a:r>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r>
              <a:rPr lang="it-IT">
                <a:solidFill>
                  <a:prstClr val="black">
                    <a:tint val="75000"/>
                  </a:prstClr>
                </a:solidFill>
                <a:latin typeface="Calibri"/>
              </a:rPr>
              <a:t>Close the Deal, Fill the Gap    JUST/2013/PROG/AG/GE </a:t>
            </a:r>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pPr fontAlgn="base">
              <a:spcBef>
                <a:spcPct val="0"/>
              </a:spcBef>
              <a:spcAft>
                <a:spcPct val="0"/>
              </a:spcAft>
              <a:defRPr/>
            </a:pPr>
            <a:fld id="{0DDCE398-BCEE-364F-B8CE-423120E1B698}" type="slidenum">
              <a:rPr lang="it-IT">
                <a:ea typeface="ヒラギノ角ゴ Pro W3" charset="0"/>
                <a:cs typeface="ヒラギノ角ゴ Pro W3" charset="0"/>
              </a:rPr>
              <a:pPr fontAlgn="base">
                <a:spcBef>
                  <a:spcPct val="0"/>
                </a:spcBef>
                <a:spcAft>
                  <a:spcPct val="0"/>
                </a:spcAft>
                <a:defRPr/>
              </a:pPr>
              <a:t>‹N›</a:t>
            </a:fld>
            <a:endParaRPr lang="it-IT">
              <a:ea typeface="ヒラギノ角ゴ Pro W3" charset="0"/>
              <a:cs typeface="ヒラギノ角ゴ Pro W3" charset="0"/>
            </a:endParaRPr>
          </a:p>
        </p:txBody>
      </p:sp>
    </p:spTree>
    <p:extLst>
      <p:ext uri="{BB962C8B-B14F-4D97-AF65-F5344CB8AC3E}">
        <p14:creationId xmlns:p14="http://schemas.microsoft.com/office/powerpoint/2010/main" val="611437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342900" rtl="0" eaLnBrk="0" fontAlgn="base" hangingPunct="0">
        <a:spcBef>
          <a:spcPct val="0"/>
        </a:spcBef>
        <a:spcAft>
          <a:spcPct val="0"/>
        </a:spcAft>
        <a:defRPr sz="3300" kern="1200">
          <a:solidFill>
            <a:schemeClr val="tx1"/>
          </a:solidFill>
          <a:latin typeface="+mj-lt"/>
          <a:ea typeface="ヒラギノ角ゴ Pro W3" charset="-128"/>
          <a:cs typeface="ヒラギノ角ゴ Pro W3" charset="-128"/>
        </a:defRPr>
      </a:lvl1pPr>
      <a:lvl2pPr algn="ctr" defTabSz="342900" rtl="0" eaLnBrk="0" fontAlgn="base" hangingPunct="0">
        <a:spcBef>
          <a:spcPct val="0"/>
        </a:spcBef>
        <a:spcAft>
          <a:spcPct val="0"/>
        </a:spcAft>
        <a:defRPr sz="3300">
          <a:solidFill>
            <a:schemeClr val="tx1"/>
          </a:solidFill>
          <a:latin typeface="Calibri" charset="0"/>
          <a:ea typeface="ヒラギノ角ゴ Pro W3" charset="-128"/>
          <a:cs typeface="ヒラギノ角ゴ Pro W3" charset="-128"/>
        </a:defRPr>
      </a:lvl2pPr>
      <a:lvl3pPr algn="ctr" defTabSz="342900" rtl="0" eaLnBrk="0" fontAlgn="base" hangingPunct="0">
        <a:spcBef>
          <a:spcPct val="0"/>
        </a:spcBef>
        <a:spcAft>
          <a:spcPct val="0"/>
        </a:spcAft>
        <a:defRPr sz="3300">
          <a:solidFill>
            <a:schemeClr val="tx1"/>
          </a:solidFill>
          <a:latin typeface="Calibri" charset="0"/>
          <a:ea typeface="ヒラギノ角ゴ Pro W3" charset="-128"/>
          <a:cs typeface="ヒラギノ角ゴ Pro W3" charset="-128"/>
        </a:defRPr>
      </a:lvl3pPr>
      <a:lvl4pPr algn="ctr" defTabSz="342900" rtl="0" eaLnBrk="0" fontAlgn="base" hangingPunct="0">
        <a:spcBef>
          <a:spcPct val="0"/>
        </a:spcBef>
        <a:spcAft>
          <a:spcPct val="0"/>
        </a:spcAft>
        <a:defRPr sz="3300">
          <a:solidFill>
            <a:schemeClr val="tx1"/>
          </a:solidFill>
          <a:latin typeface="Calibri" charset="0"/>
          <a:ea typeface="ヒラギノ角ゴ Pro W3" charset="-128"/>
          <a:cs typeface="ヒラギノ角ゴ Pro W3" charset="-128"/>
        </a:defRPr>
      </a:lvl4pPr>
      <a:lvl5pPr algn="ctr" defTabSz="342900" rtl="0" eaLnBrk="0" fontAlgn="base" hangingPunct="0">
        <a:spcBef>
          <a:spcPct val="0"/>
        </a:spcBef>
        <a:spcAft>
          <a:spcPct val="0"/>
        </a:spcAft>
        <a:defRPr sz="3300">
          <a:solidFill>
            <a:schemeClr val="tx1"/>
          </a:solidFill>
          <a:latin typeface="Calibri" charset="0"/>
          <a:ea typeface="ヒラギノ角ゴ Pro W3" charset="-128"/>
          <a:cs typeface="ヒラギノ角ゴ Pro W3" charset="-128"/>
        </a:defRPr>
      </a:lvl5pPr>
      <a:lvl6pPr marL="342900" algn="ctr" defTabSz="342900" rtl="0" fontAlgn="base">
        <a:spcBef>
          <a:spcPct val="0"/>
        </a:spcBef>
        <a:spcAft>
          <a:spcPct val="0"/>
        </a:spcAft>
        <a:defRPr sz="3300">
          <a:solidFill>
            <a:schemeClr val="tx1"/>
          </a:solidFill>
          <a:latin typeface="Calibri" charset="0"/>
          <a:ea typeface="ヒラギノ角ゴ Pro W3" charset="-128"/>
          <a:cs typeface="ヒラギノ角ゴ Pro W3" charset="-128"/>
        </a:defRPr>
      </a:lvl6pPr>
      <a:lvl7pPr marL="685800" algn="ctr" defTabSz="342900" rtl="0" fontAlgn="base">
        <a:spcBef>
          <a:spcPct val="0"/>
        </a:spcBef>
        <a:spcAft>
          <a:spcPct val="0"/>
        </a:spcAft>
        <a:defRPr sz="3300">
          <a:solidFill>
            <a:schemeClr val="tx1"/>
          </a:solidFill>
          <a:latin typeface="Calibri" charset="0"/>
          <a:ea typeface="ヒラギノ角ゴ Pro W3" charset="-128"/>
          <a:cs typeface="ヒラギノ角ゴ Pro W3" charset="-128"/>
        </a:defRPr>
      </a:lvl7pPr>
      <a:lvl8pPr marL="1028700" algn="ctr" defTabSz="342900" rtl="0" fontAlgn="base">
        <a:spcBef>
          <a:spcPct val="0"/>
        </a:spcBef>
        <a:spcAft>
          <a:spcPct val="0"/>
        </a:spcAft>
        <a:defRPr sz="3300">
          <a:solidFill>
            <a:schemeClr val="tx1"/>
          </a:solidFill>
          <a:latin typeface="Calibri" charset="0"/>
          <a:ea typeface="ヒラギノ角ゴ Pro W3" charset="-128"/>
          <a:cs typeface="ヒラギノ角ゴ Pro W3" charset="-128"/>
        </a:defRPr>
      </a:lvl8pPr>
      <a:lvl9pPr marL="1371600" algn="ctr" defTabSz="342900" rtl="0" fontAlgn="base">
        <a:spcBef>
          <a:spcPct val="0"/>
        </a:spcBef>
        <a:spcAft>
          <a:spcPct val="0"/>
        </a:spcAft>
        <a:defRPr sz="3300">
          <a:solidFill>
            <a:schemeClr val="tx1"/>
          </a:solidFill>
          <a:latin typeface="Calibri" charset="0"/>
          <a:ea typeface="ヒラギノ角ゴ Pro W3" charset="-128"/>
          <a:cs typeface="ヒラギノ角ゴ Pro W3" charset="-128"/>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ヒラギノ角ゴ Pro W3" charset="-128"/>
          <a:cs typeface="ヒラギノ角ゴ Pro W3"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26042" y="2017752"/>
            <a:ext cx="8366232"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2400" b="1" dirty="0"/>
              <a:t>Il lavoro di pari valore e la job </a:t>
            </a:r>
            <a:r>
              <a:rPr lang="it-IT" sz="2400" b="1" dirty="0" err="1"/>
              <a:t>evaluation</a:t>
            </a:r>
            <a:endParaRPr lang="it-IT" sz="2400" b="1" dirty="0"/>
          </a:p>
        </p:txBody>
      </p:sp>
      <p:sp>
        <p:nvSpPr>
          <p:cNvPr id="5" name="CasellaDiTesto 4"/>
          <p:cNvSpPr txBox="1"/>
          <p:nvPr/>
        </p:nvSpPr>
        <p:spPr>
          <a:xfrm>
            <a:off x="2998414" y="4199005"/>
            <a:ext cx="3421487" cy="692497"/>
          </a:xfrm>
          <a:prstGeom prst="rect">
            <a:avLst/>
          </a:prstGeom>
          <a:noFill/>
        </p:spPr>
        <p:txBody>
          <a:bodyPr wrap="square" rtlCol="0">
            <a:spAutoFit/>
          </a:bodyPr>
          <a:lstStyle/>
          <a:p>
            <a:pPr algn="ctr"/>
            <a:r>
              <a:rPr lang="it-IT" sz="1950" dirty="0">
                <a:solidFill>
                  <a:schemeClr val="accent2">
                    <a:lumMod val="75000"/>
                  </a:schemeClr>
                </a:solidFill>
              </a:rPr>
              <a:t>Prof. Marco Peruzzi</a:t>
            </a:r>
          </a:p>
          <a:p>
            <a:pPr algn="ctr"/>
            <a:r>
              <a:rPr lang="it-IT" sz="1950" dirty="0">
                <a:solidFill>
                  <a:schemeClr val="accent2">
                    <a:lumMod val="75000"/>
                  </a:schemeClr>
                </a:solidFill>
              </a:rPr>
              <a:t>Università degli studi di Verona</a:t>
            </a:r>
          </a:p>
        </p:txBody>
      </p:sp>
      <p:pic>
        <p:nvPicPr>
          <p:cNvPr id="6" name="Immagine 5" descr="UniVR_sc.giuridiche.jpg">
            <a:extLst>
              <a:ext uri="{FF2B5EF4-FFF2-40B4-BE49-F238E27FC236}">
                <a16:creationId xmlns:a16="http://schemas.microsoft.com/office/drawing/2014/main" id="{1CFFFAE1-A082-9D7F-0E7D-10A2BAD92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22" y="209504"/>
            <a:ext cx="2447428" cy="796643"/>
          </a:xfrm>
          <a:prstGeom prst="rect">
            <a:avLst/>
          </a:prstGeom>
        </p:spPr>
      </p:pic>
      <p:sp>
        <p:nvSpPr>
          <p:cNvPr id="9" name="CasellaDiTesto 8">
            <a:extLst>
              <a:ext uri="{FF2B5EF4-FFF2-40B4-BE49-F238E27FC236}">
                <a16:creationId xmlns:a16="http://schemas.microsoft.com/office/drawing/2014/main" id="{38C702C2-05FE-279C-061B-AA357486E74A}"/>
              </a:ext>
            </a:extLst>
          </p:cNvPr>
          <p:cNvSpPr txBox="1"/>
          <p:nvPr/>
        </p:nvSpPr>
        <p:spPr>
          <a:xfrm>
            <a:off x="526042" y="1129160"/>
            <a:ext cx="8366232" cy="646331"/>
          </a:xfrm>
          <a:prstGeom prst="rect">
            <a:avLst/>
          </a:prstGeom>
          <a:noFill/>
        </p:spPr>
        <p:txBody>
          <a:bodyPr wrap="square">
            <a:spAutoFit/>
          </a:bodyPr>
          <a:lstStyle/>
          <a:p>
            <a:pPr algn="ctr"/>
            <a:r>
              <a:rPr lang="it-IT" b="1" dirty="0">
                <a:solidFill>
                  <a:srgbClr val="C00000"/>
                </a:solidFill>
              </a:rPr>
              <a:t>18 marzo 2026</a:t>
            </a:r>
          </a:p>
          <a:p>
            <a:pPr algn="ctr"/>
            <a:r>
              <a:rPr lang="it-IT" b="1" dirty="0">
                <a:solidFill>
                  <a:srgbClr val="C00000"/>
                </a:solidFill>
              </a:rPr>
              <a:t>Verso la parità salariale? – Cgil Nazionale</a:t>
            </a:r>
          </a:p>
        </p:txBody>
      </p:sp>
    </p:spTree>
    <p:extLst>
      <p:ext uri="{BB962C8B-B14F-4D97-AF65-F5344CB8AC3E}">
        <p14:creationId xmlns:p14="http://schemas.microsoft.com/office/powerpoint/2010/main" val="3065018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6FCF8-BE11-1F45-8600-E5D1AF5AFB3C}"/>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DABC59A9-5EBF-2342-EB17-9DEE3A9FB486}"/>
              </a:ext>
            </a:extLst>
          </p:cNvPr>
          <p:cNvSpPr txBox="1"/>
          <p:nvPr/>
        </p:nvSpPr>
        <p:spPr>
          <a:xfrm>
            <a:off x="1238434" y="2094696"/>
            <a:ext cx="6667130" cy="954107"/>
          </a:xfrm>
          <a:prstGeom prst="rect">
            <a:avLst/>
          </a:prstGeom>
          <a:noFill/>
        </p:spPr>
        <p:txBody>
          <a:bodyPr wrap="square" rtlCol="0">
            <a:spAutoFit/>
          </a:bodyPr>
          <a:lstStyle/>
          <a:p>
            <a:pPr algn="ctr"/>
            <a:r>
              <a:rPr lang="it-IT" sz="2800" b="1" dirty="0">
                <a:solidFill>
                  <a:srgbClr val="C00000"/>
                </a:solidFill>
              </a:rPr>
              <a:t>Come misuro il valore del lavoro in modo neutrale dal punto di vista del genere?</a:t>
            </a:r>
          </a:p>
        </p:txBody>
      </p:sp>
    </p:spTree>
    <p:extLst>
      <p:ext uri="{BB962C8B-B14F-4D97-AF65-F5344CB8AC3E}">
        <p14:creationId xmlns:p14="http://schemas.microsoft.com/office/powerpoint/2010/main" val="24994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378319B-D0BC-0260-5C6C-56FEC336623B}"/>
              </a:ext>
            </a:extLst>
          </p:cNvPr>
          <p:cNvSpPr txBox="1"/>
          <p:nvPr/>
        </p:nvSpPr>
        <p:spPr>
          <a:xfrm>
            <a:off x="411480" y="484739"/>
            <a:ext cx="4572000" cy="1292662"/>
          </a:xfrm>
          <a:prstGeom prst="rect">
            <a:avLst/>
          </a:prstGeom>
          <a:noFill/>
        </p:spPr>
        <p:txBody>
          <a:bodyPr wrap="square">
            <a:spAutoFit/>
          </a:bodyPr>
          <a:lstStyle/>
          <a:p>
            <a:pPr algn="ctr"/>
            <a:r>
              <a:rPr lang="it-IT" sz="2400" b="1" dirty="0">
                <a:solidFill>
                  <a:schemeClr val="accent6">
                    <a:lumMod val="75000"/>
                  </a:schemeClr>
                </a:solidFill>
              </a:rPr>
              <a:t>Modello Commissione europea</a:t>
            </a:r>
          </a:p>
          <a:p>
            <a:pPr algn="ctr"/>
            <a:r>
              <a:rPr lang="it-IT" sz="1800" dirty="0"/>
              <a:t>(Commission Staff Working </a:t>
            </a:r>
            <a:r>
              <a:rPr lang="it-IT" sz="1800" dirty="0" err="1"/>
              <a:t>Document</a:t>
            </a:r>
            <a:r>
              <a:rPr lang="it-IT" sz="1800" dirty="0"/>
              <a:t>, Report on the </a:t>
            </a:r>
            <a:r>
              <a:rPr lang="it-IT" sz="1800" dirty="0" err="1"/>
              <a:t>application</a:t>
            </a:r>
            <a:r>
              <a:rPr lang="it-IT" sz="1800" dirty="0"/>
              <a:t> of Directive 2006/54/EC, SWD(2013) 512 </a:t>
            </a:r>
            <a:r>
              <a:rPr lang="it-IT" sz="1800" dirty="0" err="1"/>
              <a:t>final</a:t>
            </a:r>
            <a:r>
              <a:rPr lang="it-IT" sz="1800" dirty="0"/>
              <a:t>)</a:t>
            </a:r>
          </a:p>
        </p:txBody>
      </p:sp>
      <p:sp>
        <p:nvSpPr>
          <p:cNvPr id="6" name="CasellaDiTesto 5">
            <a:extLst>
              <a:ext uri="{FF2B5EF4-FFF2-40B4-BE49-F238E27FC236}">
                <a16:creationId xmlns:a16="http://schemas.microsoft.com/office/drawing/2014/main" id="{748A65DE-5D0B-FEF0-8B0F-A5615B6C2273}"/>
              </a:ext>
            </a:extLst>
          </p:cNvPr>
          <p:cNvSpPr txBox="1"/>
          <p:nvPr/>
        </p:nvSpPr>
        <p:spPr>
          <a:xfrm>
            <a:off x="4248912" y="1640765"/>
            <a:ext cx="4572000" cy="1569660"/>
          </a:xfrm>
          <a:prstGeom prst="rect">
            <a:avLst/>
          </a:prstGeom>
          <a:noFill/>
        </p:spPr>
        <p:txBody>
          <a:bodyPr wrap="square">
            <a:spAutoFit/>
          </a:bodyPr>
          <a:lstStyle/>
          <a:p>
            <a:pPr algn="ctr"/>
            <a:r>
              <a:rPr lang="it-IT" sz="2400" b="1" dirty="0">
                <a:solidFill>
                  <a:schemeClr val="accent3">
                    <a:lumMod val="75000"/>
                  </a:schemeClr>
                </a:solidFill>
              </a:rPr>
              <a:t>Modello ILO</a:t>
            </a:r>
          </a:p>
          <a:p>
            <a:pPr algn="ctr"/>
            <a:r>
              <a:rPr lang="it-IT" sz="1800" dirty="0"/>
              <a:t>(</a:t>
            </a:r>
            <a:r>
              <a:rPr lang="it-IT" sz="1800" dirty="0" err="1"/>
              <a:t>Chicha</a:t>
            </a:r>
            <a:r>
              <a:rPr lang="it-IT" sz="1800" dirty="0"/>
              <a:t>, </a:t>
            </a:r>
            <a:r>
              <a:rPr lang="it-IT" sz="1800" dirty="0" err="1"/>
              <a:t>Marie-Thérèse</a:t>
            </a:r>
            <a:r>
              <a:rPr lang="it-IT" sz="1800" dirty="0"/>
              <a:t> </a:t>
            </a:r>
          </a:p>
          <a:p>
            <a:pPr algn="ctr"/>
            <a:r>
              <a:rPr lang="it-IT" sz="1800" i="1" dirty="0" err="1"/>
              <a:t>Promoting</a:t>
            </a:r>
            <a:r>
              <a:rPr lang="it-IT" sz="1800" i="1" dirty="0"/>
              <a:t> equity: Gender-</a:t>
            </a:r>
            <a:r>
              <a:rPr lang="it-IT" sz="1800" i="1" dirty="0" err="1"/>
              <a:t>nuetral</a:t>
            </a:r>
            <a:r>
              <a:rPr lang="it-IT" sz="1800" i="1" dirty="0"/>
              <a:t> job </a:t>
            </a:r>
            <a:r>
              <a:rPr lang="it-IT" sz="1800" i="1" dirty="0" err="1"/>
              <a:t>evaluation</a:t>
            </a:r>
            <a:r>
              <a:rPr lang="it-IT" sz="1800" i="1" dirty="0"/>
              <a:t> for </a:t>
            </a:r>
            <a:r>
              <a:rPr lang="it-IT" sz="1800" i="1" dirty="0" err="1"/>
              <a:t>equal</a:t>
            </a:r>
            <a:r>
              <a:rPr lang="it-IT" sz="1800" i="1" dirty="0"/>
              <a:t> </a:t>
            </a:r>
            <a:r>
              <a:rPr lang="it-IT" sz="1800" i="1" dirty="0" err="1"/>
              <a:t>pay:A</a:t>
            </a:r>
            <a:r>
              <a:rPr lang="it-IT" sz="1800" i="1" dirty="0"/>
              <a:t> </a:t>
            </a:r>
            <a:r>
              <a:rPr lang="it-IT" sz="1800" i="1" dirty="0" err="1"/>
              <a:t>step-by-step</a:t>
            </a:r>
            <a:r>
              <a:rPr lang="it-IT" sz="1800" i="1" dirty="0"/>
              <a:t> guide, </a:t>
            </a:r>
            <a:r>
              <a:rPr lang="it-IT" sz="1800" dirty="0"/>
              <a:t>Geneva, International Labour Office, 2008)</a:t>
            </a:r>
          </a:p>
        </p:txBody>
      </p:sp>
      <p:sp>
        <p:nvSpPr>
          <p:cNvPr id="7" name="CasellaDiTesto 6">
            <a:extLst>
              <a:ext uri="{FF2B5EF4-FFF2-40B4-BE49-F238E27FC236}">
                <a16:creationId xmlns:a16="http://schemas.microsoft.com/office/drawing/2014/main" id="{1D4B1628-B2E0-C5D8-E809-67F68322A952}"/>
              </a:ext>
            </a:extLst>
          </p:cNvPr>
          <p:cNvSpPr txBox="1"/>
          <p:nvPr/>
        </p:nvSpPr>
        <p:spPr>
          <a:xfrm>
            <a:off x="323088" y="3118093"/>
            <a:ext cx="4572000" cy="1015663"/>
          </a:xfrm>
          <a:prstGeom prst="rect">
            <a:avLst/>
          </a:prstGeom>
          <a:noFill/>
        </p:spPr>
        <p:txBody>
          <a:bodyPr wrap="square">
            <a:spAutoFit/>
          </a:bodyPr>
          <a:lstStyle/>
          <a:p>
            <a:pPr algn="ctr"/>
            <a:r>
              <a:rPr lang="it-IT" sz="2400" b="1" dirty="0">
                <a:solidFill>
                  <a:schemeClr val="accent4">
                    <a:lumMod val="75000"/>
                  </a:schemeClr>
                </a:solidFill>
              </a:rPr>
              <a:t>Modello spagnolo</a:t>
            </a:r>
          </a:p>
          <a:p>
            <a:pPr algn="ctr"/>
            <a:r>
              <a:rPr lang="it-IT" sz="1800" dirty="0"/>
              <a:t>(</a:t>
            </a:r>
            <a:r>
              <a:rPr lang="en-US" sz="1800" kern="1200" dirty="0">
                <a:effectLst/>
                <a:latin typeface="+mj-lt"/>
                <a:ea typeface="+mj-ea"/>
                <a:cs typeface="+mj-cs"/>
              </a:rPr>
              <a:t>Regio </a:t>
            </a:r>
            <a:r>
              <a:rPr lang="en-US" sz="1800" kern="1200" dirty="0" err="1">
                <a:effectLst/>
                <a:latin typeface="+mj-lt"/>
                <a:ea typeface="+mj-ea"/>
                <a:cs typeface="+mj-cs"/>
              </a:rPr>
              <a:t>Decreto</a:t>
            </a:r>
            <a:r>
              <a:rPr lang="en-US" sz="1800" kern="1200" dirty="0">
                <a:effectLst/>
                <a:latin typeface="+mj-lt"/>
                <a:ea typeface="+mj-ea"/>
                <a:cs typeface="+mj-cs"/>
              </a:rPr>
              <a:t> 902/2020, </a:t>
            </a:r>
            <a:r>
              <a:rPr lang="en-US" sz="1800" kern="1200" dirty="0" err="1">
                <a:effectLst/>
                <a:latin typeface="+mj-lt"/>
                <a:ea typeface="+mj-ea"/>
                <a:cs typeface="+mj-cs"/>
              </a:rPr>
              <a:t>Ordinanza</a:t>
            </a:r>
            <a:r>
              <a:rPr lang="en-US" sz="1800" kern="1200" dirty="0">
                <a:effectLst/>
                <a:latin typeface="+mj-lt"/>
                <a:ea typeface="+mj-ea"/>
                <a:cs typeface="+mj-cs"/>
              </a:rPr>
              <a:t> PCM/1047/2022, </a:t>
            </a:r>
            <a:r>
              <a:rPr lang="en-US" sz="1800" kern="1200" dirty="0" err="1">
                <a:effectLst/>
                <a:latin typeface="+mj-lt"/>
                <a:ea typeface="+mj-ea"/>
                <a:cs typeface="+mj-cs"/>
              </a:rPr>
              <a:t>Guida</a:t>
            </a:r>
            <a:r>
              <a:rPr lang="en-US" sz="1800" kern="1200" dirty="0">
                <a:effectLst/>
                <a:latin typeface="+mj-lt"/>
                <a:ea typeface="+mj-ea"/>
                <a:cs typeface="+mj-cs"/>
              </a:rPr>
              <a:t> </a:t>
            </a:r>
            <a:r>
              <a:rPr lang="en-US" sz="1800" kern="1200" dirty="0" err="1">
                <a:effectLst/>
                <a:latin typeface="+mj-lt"/>
                <a:ea typeface="+mj-ea"/>
                <a:cs typeface="+mj-cs"/>
              </a:rPr>
              <a:t>aprile</a:t>
            </a:r>
            <a:r>
              <a:rPr lang="en-US" sz="1800" kern="1200" dirty="0">
                <a:effectLst/>
                <a:latin typeface="+mj-lt"/>
                <a:ea typeface="+mj-ea"/>
                <a:cs typeface="+mj-cs"/>
              </a:rPr>
              <a:t> 2022</a:t>
            </a:r>
            <a:r>
              <a:rPr lang="it-IT" sz="1800" dirty="0"/>
              <a:t>)</a:t>
            </a:r>
          </a:p>
        </p:txBody>
      </p:sp>
    </p:spTree>
    <p:extLst>
      <p:ext uri="{BB962C8B-B14F-4D97-AF65-F5344CB8AC3E}">
        <p14:creationId xmlns:p14="http://schemas.microsoft.com/office/powerpoint/2010/main" val="107608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Carattere, schermata, bianco&#10;&#10;Descrizione generata automaticamente">
            <a:extLst>
              <a:ext uri="{FF2B5EF4-FFF2-40B4-BE49-F238E27FC236}">
                <a16:creationId xmlns:a16="http://schemas.microsoft.com/office/drawing/2014/main" id="{77276CE7-5768-CC9F-3CBC-77CE1526CBB9}"/>
              </a:ext>
            </a:extLst>
          </p:cNvPr>
          <p:cNvPicPr>
            <a:picLocks noChangeAspect="1"/>
          </p:cNvPicPr>
          <p:nvPr/>
        </p:nvPicPr>
        <p:blipFill>
          <a:blip r:embed="rId2"/>
          <a:stretch>
            <a:fillRect/>
          </a:stretch>
        </p:blipFill>
        <p:spPr>
          <a:xfrm>
            <a:off x="620652" y="0"/>
            <a:ext cx="7772400" cy="5058696"/>
          </a:xfrm>
          <a:prstGeom prst="rect">
            <a:avLst/>
          </a:prstGeom>
        </p:spPr>
      </p:pic>
    </p:spTree>
    <p:extLst>
      <p:ext uri="{BB962C8B-B14F-4D97-AF65-F5344CB8AC3E}">
        <p14:creationId xmlns:p14="http://schemas.microsoft.com/office/powerpoint/2010/main" val="140916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8B5E01E-BB6B-B686-9A76-49BE5A20273F}"/>
              </a:ext>
            </a:extLst>
          </p:cNvPr>
          <p:cNvPicPr>
            <a:picLocks noChangeAspect="1"/>
          </p:cNvPicPr>
          <p:nvPr/>
        </p:nvPicPr>
        <p:blipFill>
          <a:blip r:embed="rId2"/>
          <a:stretch>
            <a:fillRect/>
          </a:stretch>
        </p:blipFill>
        <p:spPr>
          <a:xfrm>
            <a:off x="480060" y="471689"/>
            <a:ext cx="7772400" cy="1704726"/>
          </a:xfrm>
          <a:prstGeom prst="rect">
            <a:avLst/>
          </a:prstGeom>
        </p:spPr>
      </p:pic>
      <p:pic>
        <p:nvPicPr>
          <p:cNvPr id="7" name="Immagine 6">
            <a:extLst>
              <a:ext uri="{FF2B5EF4-FFF2-40B4-BE49-F238E27FC236}">
                <a16:creationId xmlns:a16="http://schemas.microsoft.com/office/drawing/2014/main" id="{F9A5C642-028D-CBC6-88CF-91A75E9F451D}"/>
              </a:ext>
            </a:extLst>
          </p:cNvPr>
          <p:cNvPicPr>
            <a:picLocks noChangeAspect="1"/>
          </p:cNvPicPr>
          <p:nvPr/>
        </p:nvPicPr>
        <p:blipFill>
          <a:blip r:embed="rId3"/>
          <a:stretch>
            <a:fillRect/>
          </a:stretch>
        </p:blipFill>
        <p:spPr>
          <a:xfrm>
            <a:off x="365760" y="1901826"/>
            <a:ext cx="7772400" cy="3023676"/>
          </a:xfrm>
          <a:prstGeom prst="rect">
            <a:avLst/>
          </a:prstGeom>
        </p:spPr>
      </p:pic>
    </p:spTree>
    <p:extLst>
      <p:ext uri="{BB962C8B-B14F-4D97-AF65-F5344CB8AC3E}">
        <p14:creationId xmlns:p14="http://schemas.microsoft.com/office/powerpoint/2010/main" val="292001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6010" y="20058"/>
            <a:ext cx="8804706" cy="34624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1650" dirty="0"/>
              <a:t>Job Evaluation: il modello spagnolo </a:t>
            </a:r>
          </a:p>
        </p:txBody>
      </p:sp>
      <p:sp>
        <p:nvSpPr>
          <p:cNvPr id="5" name="CasellaDiTesto 4"/>
          <p:cNvSpPr txBox="1"/>
          <p:nvPr/>
        </p:nvSpPr>
        <p:spPr>
          <a:xfrm>
            <a:off x="99158" y="739901"/>
            <a:ext cx="2463458"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b="1" dirty="0"/>
              <a:t>CATEGORIA</a:t>
            </a:r>
          </a:p>
          <a:p>
            <a:pPr algn="ctr"/>
            <a:r>
              <a:rPr lang="it-IT" dirty="0"/>
              <a:t>Competenze e</a:t>
            </a:r>
          </a:p>
          <a:p>
            <a:pPr algn="ctr"/>
            <a:r>
              <a:rPr lang="it-IT" dirty="0"/>
              <a:t>Abilità</a:t>
            </a:r>
          </a:p>
        </p:txBody>
      </p:sp>
      <p:sp>
        <p:nvSpPr>
          <p:cNvPr id="6" name="CasellaDiTesto 5"/>
          <p:cNvSpPr txBox="1"/>
          <p:nvPr/>
        </p:nvSpPr>
        <p:spPr>
          <a:xfrm>
            <a:off x="2734331" y="1380092"/>
            <a:ext cx="160389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it-IT" dirty="0"/>
              <a:t>Responsabilità</a:t>
            </a:r>
          </a:p>
        </p:txBody>
      </p:sp>
      <p:sp>
        <p:nvSpPr>
          <p:cNvPr id="7" name="CasellaDiTesto 6"/>
          <p:cNvSpPr txBox="1"/>
          <p:nvPr/>
        </p:nvSpPr>
        <p:spPr>
          <a:xfrm>
            <a:off x="4639055" y="1375953"/>
            <a:ext cx="1527667"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dirty="0"/>
              <a:t>Sforzi</a:t>
            </a:r>
          </a:p>
        </p:txBody>
      </p:sp>
      <p:sp>
        <p:nvSpPr>
          <p:cNvPr id="8" name="CasellaDiTesto 7"/>
          <p:cNvSpPr txBox="1"/>
          <p:nvPr/>
        </p:nvSpPr>
        <p:spPr>
          <a:xfrm>
            <a:off x="6570530" y="1896405"/>
            <a:ext cx="217887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it-IT" dirty="0"/>
              <a:t>Condizioni di lavoro</a:t>
            </a:r>
          </a:p>
        </p:txBody>
      </p:sp>
      <p:sp>
        <p:nvSpPr>
          <p:cNvPr id="13" name="CasellaDiTesto 12"/>
          <p:cNvSpPr txBox="1"/>
          <p:nvPr/>
        </p:nvSpPr>
        <p:spPr>
          <a:xfrm>
            <a:off x="94945" y="3283426"/>
            <a:ext cx="8813132" cy="646331"/>
          </a:xfrm>
          <a:prstGeom prst="rect">
            <a:avLst/>
          </a:prstGeom>
          <a:solidFill>
            <a:srgbClr val="8064A2"/>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dirty="0"/>
              <a:t>Ponderazione del sotto-fattore, del fattore e della categoria (il peso cambia a seconda dell’azienda e/o del settore o rimane uguale sempre?)  </a:t>
            </a:r>
          </a:p>
        </p:txBody>
      </p:sp>
      <p:sp>
        <p:nvSpPr>
          <p:cNvPr id="14" name="CasellaDiTesto 13"/>
          <p:cNvSpPr txBox="1"/>
          <p:nvPr/>
        </p:nvSpPr>
        <p:spPr>
          <a:xfrm>
            <a:off x="103371" y="3993005"/>
            <a:ext cx="8804706" cy="369332"/>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dirty="0"/>
              <a:t>A ciascun lavoro è assegnato un punteggio</a:t>
            </a:r>
          </a:p>
        </p:txBody>
      </p:sp>
      <p:sp>
        <p:nvSpPr>
          <p:cNvPr id="15" name="CasellaDiTesto 14"/>
          <p:cNvSpPr txBox="1"/>
          <p:nvPr/>
        </p:nvSpPr>
        <p:spPr>
          <a:xfrm>
            <a:off x="116010" y="4477111"/>
            <a:ext cx="8804706" cy="369332"/>
          </a:xfrm>
          <a:prstGeom prst="rect">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dirty="0"/>
              <a:t>I lavori sono classificati sulla base del punteggio per determinare il loro livello retributivo</a:t>
            </a:r>
            <a:endParaRPr lang="it-IT" sz="1500" dirty="0"/>
          </a:p>
        </p:txBody>
      </p:sp>
      <p:cxnSp>
        <p:nvCxnSpPr>
          <p:cNvPr id="19" name="Connettore 2 18"/>
          <p:cNvCxnSpPr>
            <a:cxnSpLocks/>
            <a:stCxn id="4" idx="2"/>
            <a:endCxn id="5" idx="0"/>
          </p:cNvCxnSpPr>
          <p:nvPr/>
        </p:nvCxnSpPr>
        <p:spPr>
          <a:xfrm flipH="1">
            <a:off x="1330887" y="366307"/>
            <a:ext cx="3187476" cy="373594"/>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a:cxnSpLocks/>
            <a:stCxn id="4" idx="2"/>
            <a:endCxn id="6" idx="0"/>
          </p:cNvCxnSpPr>
          <p:nvPr/>
        </p:nvCxnSpPr>
        <p:spPr>
          <a:xfrm flipH="1">
            <a:off x="3536277" y="366307"/>
            <a:ext cx="982086" cy="1013785"/>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ttore 2 22"/>
          <p:cNvCxnSpPr>
            <a:cxnSpLocks/>
            <a:stCxn id="4" idx="2"/>
            <a:endCxn id="7" idx="0"/>
          </p:cNvCxnSpPr>
          <p:nvPr/>
        </p:nvCxnSpPr>
        <p:spPr>
          <a:xfrm>
            <a:off x="4518363" y="366307"/>
            <a:ext cx="884526" cy="1009646"/>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ttore 2 24"/>
          <p:cNvCxnSpPr>
            <a:cxnSpLocks/>
            <a:stCxn id="4" idx="2"/>
            <a:endCxn id="8" idx="0"/>
          </p:cNvCxnSpPr>
          <p:nvPr/>
        </p:nvCxnSpPr>
        <p:spPr>
          <a:xfrm>
            <a:off x="4518363" y="366307"/>
            <a:ext cx="3141603" cy="153009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24" name="CasellaDiTesto 23">
            <a:extLst>
              <a:ext uri="{FF2B5EF4-FFF2-40B4-BE49-F238E27FC236}">
                <a16:creationId xmlns:a16="http://schemas.microsoft.com/office/drawing/2014/main" id="{FB97BCA0-7579-A929-D267-8B18B9EAF968}"/>
              </a:ext>
            </a:extLst>
          </p:cNvPr>
          <p:cNvSpPr txBox="1"/>
          <p:nvPr/>
        </p:nvSpPr>
        <p:spPr>
          <a:xfrm>
            <a:off x="6609109" y="630005"/>
            <a:ext cx="2178872" cy="369332"/>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dirty="0"/>
              <a:t>Requisiti di istruzione</a:t>
            </a:r>
          </a:p>
        </p:txBody>
      </p:sp>
      <p:cxnSp>
        <p:nvCxnSpPr>
          <p:cNvPr id="30" name="Connettore 2 29">
            <a:extLst>
              <a:ext uri="{FF2B5EF4-FFF2-40B4-BE49-F238E27FC236}">
                <a16:creationId xmlns:a16="http://schemas.microsoft.com/office/drawing/2014/main" id="{8DC05FB9-529C-39A0-3C6F-17BCAEC8BF15}"/>
              </a:ext>
            </a:extLst>
          </p:cNvPr>
          <p:cNvCxnSpPr>
            <a:cxnSpLocks/>
            <a:stCxn id="4" idx="2"/>
            <a:endCxn id="24" idx="0"/>
          </p:cNvCxnSpPr>
          <p:nvPr/>
        </p:nvCxnSpPr>
        <p:spPr>
          <a:xfrm>
            <a:off x="4518363" y="366307"/>
            <a:ext cx="3180182" cy="26369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40" name="Parentesi quadra aperta 39">
            <a:extLst>
              <a:ext uri="{FF2B5EF4-FFF2-40B4-BE49-F238E27FC236}">
                <a16:creationId xmlns:a16="http://schemas.microsoft.com/office/drawing/2014/main" id="{A6C8EE11-8B2D-E704-6858-08D7C9F07E1F}"/>
              </a:ext>
            </a:extLst>
          </p:cNvPr>
          <p:cNvSpPr/>
          <p:nvPr/>
        </p:nvSpPr>
        <p:spPr>
          <a:xfrm rot="16200000">
            <a:off x="4261470" y="996798"/>
            <a:ext cx="426949" cy="1877330"/>
          </a:xfrm>
          <a:prstGeom prst="leftBracket">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1" name="CasellaDiTesto 40">
            <a:extLst>
              <a:ext uri="{FF2B5EF4-FFF2-40B4-BE49-F238E27FC236}">
                <a16:creationId xmlns:a16="http://schemas.microsoft.com/office/drawing/2014/main" id="{4FB71285-2BE9-E878-7DE0-2B5C3B335A63}"/>
              </a:ext>
            </a:extLst>
          </p:cNvPr>
          <p:cNvSpPr txBox="1"/>
          <p:nvPr/>
        </p:nvSpPr>
        <p:spPr>
          <a:xfrm>
            <a:off x="169193" y="1728042"/>
            <a:ext cx="2404278" cy="369332"/>
          </a:xfrm>
          <a:prstGeom prst="rect">
            <a:avLst/>
          </a:prstGeom>
          <a:noFill/>
        </p:spPr>
        <p:txBody>
          <a:bodyPr wrap="square" rtlCol="0">
            <a:spAutoFit/>
          </a:bodyPr>
          <a:lstStyle/>
          <a:p>
            <a:r>
              <a:rPr lang="it-IT" b="1" dirty="0"/>
              <a:t>FATTORE</a:t>
            </a:r>
            <a:r>
              <a:rPr lang="it-IT" dirty="0"/>
              <a:t> (ad es. abilità)</a:t>
            </a:r>
          </a:p>
        </p:txBody>
      </p:sp>
      <p:sp>
        <p:nvSpPr>
          <p:cNvPr id="42" name="CasellaDiTesto 41">
            <a:extLst>
              <a:ext uri="{FF2B5EF4-FFF2-40B4-BE49-F238E27FC236}">
                <a16:creationId xmlns:a16="http://schemas.microsoft.com/office/drawing/2014/main" id="{1B7A4756-9F07-5186-7ED0-D941E0091CE5}"/>
              </a:ext>
            </a:extLst>
          </p:cNvPr>
          <p:cNvSpPr txBox="1"/>
          <p:nvPr/>
        </p:nvSpPr>
        <p:spPr>
          <a:xfrm>
            <a:off x="169193" y="2231435"/>
            <a:ext cx="2392602" cy="646331"/>
          </a:xfrm>
          <a:prstGeom prst="rect">
            <a:avLst/>
          </a:prstGeom>
          <a:noFill/>
        </p:spPr>
        <p:txBody>
          <a:bodyPr wrap="square" rtlCol="0">
            <a:spAutoFit/>
          </a:bodyPr>
          <a:lstStyle/>
          <a:p>
            <a:r>
              <a:rPr lang="it-IT" b="1" dirty="0"/>
              <a:t>SOTTO-FATTORE</a:t>
            </a:r>
            <a:r>
              <a:rPr lang="it-IT" dirty="0"/>
              <a:t> (ad es. destrezza)</a:t>
            </a:r>
          </a:p>
        </p:txBody>
      </p:sp>
      <p:sp>
        <p:nvSpPr>
          <p:cNvPr id="43" name="CasellaDiTesto 42">
            <a:extLst>
              <a:ext uri="{FF2B5EF4-FFF2-40B4-BE49-F238E27FC236}">
                <a16:creationId xmlns:a16="http://schemas.microsoft.com/office/drawing/2014/main" id="{A90670DE-206A-68AA-B2C6-6D0462693239}"/>
              </a:ext>
            </a:extLst>
          </p:cNvPr>
          <p:cNvSpPr txBox="1"/>
          <p:nvPr/>
        </p:nvSpPr>
        <p:spPr>
          <a:xfrm>
            <a:off x="94945" y="2877764"/>
            <a:ext cx="8813132" cy="369332"/>
          </a:xfrm>
          <a:prstGeom prst="rect">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dirty="0"/>
              <a:t>Livello di intensità del sotto-fattore (da 0 a …)  </a:t>
            </a:r>
          </a:p>
        </p:txBody>
      </p:sp>
      <p:cxnSp>
        <p:nvCxnSpPr>
          <p:cNvPr id="44" name="Connettore 2 43">
            <a:extLst>
              <a:ext uri="{FF2B5EF4-FFF2-40B4-BE49-F238E27FC236}">
                <a16:creationId xmlns:a16="http://schemas.microsoft.com/office/drawing/2014/main" id="{252AE864-2A7B-B189-E0A0-12B2B7D8E89D}"/>
              </a:ext>
            </a:extLst>
          </p:cNvPr>
          <p:cNvCxnSpPr>
            <a:cxnSpLocks/>
          </p:cNvCxnSpPr>
          <p:nvPr/>
        </p:nvCxnSpPr>
        <p:spPr>
          <a:xfrm>
            <a:off x="206742" y="2877764"/>
            <a:ext cx="0" cy="1968679"/>
          </a:xfrm>
          <a:prstGeom prst="straightConnector1">
            <a:avLst/>
          </a:prstGeom>
          <a:ln w="57150">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09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1473E-F650-9FD5-CEF3-53DDE43F20E3}"/>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2F3507AD-D433-620D-FD82-9D3EFAFA495D}"/>
              </a:ext>
            </a:extLst>
          </p:cNvPr>
          <p:cNvSpPr txBox="1"/>
          <p:nvPr/>
        </p:nvSpPr>
        <p:spPr>
          <a:xfrm>
            <a:off x="116010" y="20058"/>
            <a:ext cx="8804706" cy="34624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50" b="0" i="0" u="none" strike="noStrike" kern="1200" cap="none" spc="0" normalizeH="0" baseline="0" noProof="0" dirty="0">
                <a:ln>
                  <a:noFill/>
                </a:ln>
                <a:solidFill>
                  <a:prstClr val="white"/>
                </a:solidFill>
                <a:effectLst/>
                <a:uLnTx/>
                <a:uFillTx/>
                <a:latin typeface="Calibri"/>
                <a:ea typeface="+mn-ea"/>
                <a:cs typeface="+mn-cs"/>
              </a:rPr>
              <a:t>Job Evaluation</a:t>
            </a:r>
            <a:r>
              <a:rPr lang="it-IT" sz="1650" dirty="0"/>
              <a:t>: il modello spagnolo</a:t>
            </a:r>
            <a:r>
              <a:rPr kumimoji="0" lang="it-IT" sz="165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 name="CasellaDiTesto 4">
            <a:extLst>
              <a:ext uri="{FF2B5EF4-FFF2-40B4-BE49-F238E27FC236}">
                <a16:creationId xmlns:a16="http://schemas.microsoft.com/office/drawing/2014/main" id="{A3404A73-EE30-6428-4A26-3C65923069BD}"/>
              </a:ext>
            </a:extLst>
          </p:cNvPr>
          <p:cNvSpPr txBox="1"/>
          <p:nvPr/>
        </p:nvSpPr>
        <p:spPr>
          <a:xfrm>
            <a:off x="99158" y="739901"/>
            <a:ext cx="2463458"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a:ea typeface="+mn-ea"/>
                <a:cs typeface="+mn-cs"/>
              </a:rPr>
              <a:t>CATEGORIA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Competenze 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Abilità</a:t>
            </a:r>
          </a:p>
        </p:txBody>
      </p:sp>
      <p:sp>
        <p:nvSpPr>
          <p:cNvPr id="6" name="CasellaDiTesto 5">
            <a:extLst>
              <a:ext uri="{FF2B5EF4-FFF2-40B4-BE49-F238E27FC236}">
                <a16:creationId xmlns:a16="http://schemas.microsoft.com/office/drawing/2014/main" id="{2A9E4A10-EBBB-0B29-652F-7463F470F946}"/>
              </a:ext>
            </a:extLst>
          </p:cNvPr>
          <p:cNvSpPr txBox="1"/>
          <p:nvPr/>
        </p:nvSpPr>
        <p:spPr>
          <a:xfrm>
            <a:off x="2734331" y="1380092"/>
            <a:ext cx="160389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Responsabilità</a:t>
            </a:r>
          </a:p>
        </p:txBody>
      </p:sp>
      <p:sp>
        <p:nvSpPr>
          <p:cNvPr id="7" name="CasellaDiTesto 6">
            <a:extLst>
              <a:ext uri="{FF2B5EF4-FFF2-40B4-BE49-F238E27FC236}">
                <a16:creationId xmlns:a16="http://schemas.microsoft.com/office/drawing/2014/main" id="{5C106907-56B5-80ED-0FFE-391707283826}"/>
              </a:ext>
            </a:extLst>
          </p:cNvPr>
          <p:cNvSpPr txBox="1"/>
          <p:nvPr/>
        </p:nvSpPr>
        <p:spPr>
          <a:xfrm>
            <a:off x="4639055" y="1375953"/>
            <a:ext cx="1527667"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Sforzi</a:t>
            </a:r>
          </a:p>
        </p:txBody>
      </p:sp>
      <p:sp>
        <p:nvSpPr>
          <p:cNvPr id="8" name="CasellaDiTesto 7">
            <a:extLst>
              <a:ext uri="{FF2B5EF4-FFF2-40B4-BE49-F238E27FC236}">
                <a16:creationId xmlns:a16="http://schemas.microsoft.com/office/drawing/2014/main" id="{E7B1707D-5DC0-707E-89EB-1287686EBC61}"/>
              </a:ext>
            </a:extLst>
          </p:cNvPr>
          <p:cNvSpPr txBox="1"/>
          <p:nvPr/>
        </p:nvSpPr>
        <p:spPr>
          <a:xfrm>
            <a:off x="6570530" y="1896405"/>
            <a:ext cx="217887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Condizioni di lavoro</a:t>
            </a:r>
          </a:p>
        </p:txBody>
      </p:sp>
      <p:cxnSp>
        <p:nvCxnSpPr>
          <p:cNvPr id="19" name="Connettore 2 18">
            <a:extLst>
              <a:ext uri="{FF2B5EF4-FFF2-40B4-BE49-F238E27FC236}">
                <a16:creationId xmlns:a16="http://schemas.microsoft.com/office/drawing/2014/main" id="{303D3CBA-B072-04CA-70DE-841FE9998372}"/>
              </a:ext>
            </a:extLst>
          </p:cNvPr>
          <p:cNvCxnSpPr>
            <a:cxnSpLocks/>
            <a:stCxn id="4" idx="2"/>
            <a:endCxn id="5" idx="0"/>
          </p:cNvCxnSpPr>
          <p:nvPr/>
        </p:nvCxnSpPr>
        <p:spPr>
          <a:xfrm flipH="1">
            <a:off x="1330887" y="366307"/>
            <a:ext cx="3187476" cy="373594"/>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a:extLst>
              <a:ext uri="{FF2B5EF4-FFF2-40B4-BE49-F238E27FC236}">
                <a16:creationId xmlns:a16="http://schemas.microsoft.com/office/drawing/2014/main" id="{F61DEE1D-2C82-5C60-5228-53FB1072F77A}"/>
              </a:ext>
            </a:extLst>
          </p:cNvPr>
          <p:cNvCxnSpPr>
            <a:cxnSpLocks/>
            <a:stCxn id="4" idx="2"/>
            <a:endCxn id="6" idx="0"/>
          </p:cNvCxnSpPr>
          <p:nvPr/>
        </p:nvCxnSpPr>
        <p:spPr>
          <a:xfrm flipH="1">
            <a:off x="3536277" y="366307"/>
            <a:ext cx="982086" cy="1013785"/>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ttore 2 22">
            <a:extLst>
              <a:ext uri="{FF2B5EF4-FFF2-40B4-BE49-F238E27FC236}">
                <a16:creationId xmlns:a16="http://schemas.microsoft.com/office/drawing/2014/main" id="{160E53C0-563A-4ED4-38CE-451A145B8BE9}"/>
              </a:ext>
            </a:extLst>
          </p:cNvPr>
          <p:cNvCxnSpPr>
            <a:cxnSpLocks/>
            <a:stCxn id="4" idx="2"/>
            <a:endCxn id="7" idx="0"/>
          </p:cNvCxnSpPr>
          <p:nvPr/>
        </p:nvCxnSpPr>
        <p:spPr>
          <a:xfrm>
            <a:off x="4518363" y="366307"/>
            <a:ext cx="884526" cy="1009646"/>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ttore 2 24">
            <a:extLst>
              <a:ext uri="{FF2B5EF4-FFF2-40B4-BE49-F238E27FC236}">
                <a16:creationId xmlns:a16="http://schemas.microsoft.com/office/drawing/2014/main" id="{6C5712F8-711F-2008-6FD6-37FFC17BF468}"/>
              </a:ext>
            </a:extLst>
          </p:cNvPr>
          <p:cNvCxnSpPr>
            <a:cxnSpLocks/>
            <a:stCxn id="4" idx="2"/>
            <a:endCxn id="8" idx="0"/>
          </p:cNvCxnSpPr>
          <p:nvPr/>
        </p:nvCxnSpPr>
        <p:spPr>
          <a:xfrm>
            <a:off x="4518363" y="366307"/>
            <a:ext cx="3141603" cy="153009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24" name="CasellaDiTesto 23">
            <a:extLst>
              <a:ext uri="{FF2B5EF4-FFF2-40B4-BE49-F238E27FC236}">
                <a16:creationId xmlns:a16="http://schemas.microsoft.com/office/drawing/2014/main" id="{7BFF8CAD-7AE1-9630-735F-B472339B5D36}"/>
              </a:ext>
            </a:extLst>
          </p:cNvPr>
          <p:cNvSpPr txBox="1"/>
          <p:nvPr/>
        </p:nvSpPr>
        <p:spPr>
          <a:xfrm>
            <a:off x="6609109" y="630005"/>
            <a:ext cx="2178872" cy="369332"/>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Requisiti di istruzione</a:t>
            </a:r>
          </a:p>
        </p:txBody>
      </p:sp>
      <p:cxnSp>
        <p:nvCxnSpPr>
          <p:cNvPr id="30" name="Connettore 2 29">
            <a:extLst>
              <a:ext uri="{FF2B5EF4-FFF2-40B4-BE49-F238E27FC236}">
                <a16:creationId xmlns:a16="http://schemas.microsoft.com/office/drawing/2014/main" id="{88EBCD1B-227A-67FE-3834-D514F008407F}"/>
              </a:ext>
            </a:extLst>
          </p:cNvPr>
          <p:cNvCxnSpPr>
            <a:cxnSpLocks/>
            <a:stCxn id="4" idx="2"/>
            <a:endCxn id="24" idx="0"/>
          </p:cNvCxnSpPr>
          <p:nvPr/>
        </p:nvCxnSpPr>
        <p:spPr>
          <a:xfrm>
            <a:off x="4518363" y="366307"/>
            <a:ext cx="3180182" cy="26369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40" name="Parentesi quadra aperta 39">
            <a:extLst>
              <a:ext uri="{FF2B5EF4-FFF2-40B4-BE49-F238E27FC236}">
                <a16:creationId xmlns:a16="http://schemas.microsoft.com/office/drawing/2014/main" id="{CB286A3E-39BD-76A5-D56C-7BEA75636516}"/>
              </a:ext>
            </a:extLst>
          </p:cNvPr>
          <p:cNvSpPr/>
          <p:nvPr/>
        </p:nvSpPr>
        <p:spPr>
          <a:xfrm rot="16200000">
            <a:off x="4261470" y="996798"/>
            <a:ext cx="426949" cy="1877330"/>
          </a:xfrm>
          <a:prstGeom prst="leftBracket">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asellaDiTesto 1">
            <a:extLst>
              <a:ext uri="{FF2B5EF4-FFF2-40B4-BE49-F238E27FC236}">
                <a16:creationId xmlns:a16="http://schemas.microsoft.com/office/drawing/2014/main" id="{E9A2DB76-7314-90FA-2B6F-907D738882F0}"/>
              </a:ext>
            </a:extLst>
          </p:cNvPr>
          <p:cNvSpPr txBox="1"/>
          <p:nvPr/>
        </p:nvSpPr>
        <p:spPr>
          <a:xfrm>
            <a:off x="99158" y="1896405"/>
            <a:ext cx="2463458" cy="3108543"/>
          </a:xfrm>
          <a:prstGeom prst="rect">
            <a:avLst/>
          </a:prstGeom>
          <a:noFill/>
        </p:spPr>
        <p:txBody>
          <a:bodyPr wrap="square" rtlCol="0">
            <a:spAutoFit/>
          </a:bodyPr>
          <a:lstStyle/>
          <a:p>
            <a:pPr algn="ctr"/>
            <a:r>
              <a:rPr lang="it-IT" sz="1400" dirty="0"/>
              <a:t>Sono valorizzate competenze come la gestione delle diversità e la conoscenza di lingue straniere</a:t>
            </a:r>
          </a:p>
          <a:p>
            <a:pPr algn="ctr"/>
            <a:endParaRPr lang="it-IT" sz="1400" dirty="0"/>
          </a:p>
          <a:p>
            <a:pPr algn="ctr"/>
            <a:r>
              <a:rPr lang="it-IT" sz="1400" dirty="0"/>
              <a:t>L’esperienza non è misurata con l’anzianità di servizio</a:t>
            </a:r>
          </a:p>
          <a:p>
            <a:pPr algn="ctr"/>
            <a:endParaRPr lang="it-IT" sz="1400" dirty="0"/>
          </a:p>
          <a:p>
            <a:pPr algn="ctr"/>
            <a:r>
              <a:rPr lang="it-IT" sz="1400" dirty="0"/>
              <a:t>Pari valorizzazione abilità come destrezza manuale, accuratezza, capacità di </a:t>
            </a:r>
            <a:r>
              <a:rPr lang="it-IT" sz="1400" dirty="0" err="1"/>
              <a:t>problem</a:t>
            </a:r>
            <a:r>
              <a:rPr lang="it-IT" sz="1400" dirty="0"/>
              <a:t>-solving</a:t>
            </a:r>
          </a:p>
          <a:p>
            <a:pPr algn="ctr"/>
            <a:endParaRPr lang="it-IT" sz="1400" dirty="0"/>
          </a:p>
          <a:p>
            <a:pPr algn="ctr"/>
            <a:r>
              <a:rPr lang="it-IT" sz="1400" dirty="0"/>
              <a:t>Pari valorizzazione soft skills</a:t>
            </a:r>
          </a:p>
        </p:txBody>
      </p:sp>
      <p:sp>
        <p:nvSpPr>
          <p:cNvPr id="3" name="CasellaDiTesto 2">
            <a:extLst>
              <a:ext uri="{FF2B5EF4-FFF2-40B4-BE49-F238E27FC236}">
                <a16:creationId xmlns:a16="http://schemas.microsoft.com/office/drawing/2014/main" id="{F2D20A3D-9DA2-9601-20AA-1FF1291832A3}"/>
              </a:ext>
            </a:extLst>
          </p:cNvPr>
          <p:cNvSpPr txBox="1"/>
          <p:nvPr/>
        </p:nvSpPr>
        <p:spPr>
          <a:xfrm>
            <a:off x="6466816" y="2375716"/>
            <a:ext cx="2463458" cy="523220"/>
          </a:xfrm>
          <a:prstGeom prst="rect">
            <a:avLst/>
          </a:prstGeom>
          <a:noFill/>
        </p:spPr>
        <p:txBody>
          <a:bodyPr wrap="square" rtlCol="0">
            <a:spAutoFit/>
          </a:bodyPr>
          <a:lstStyle/>
          <a:p>
            <a:pPr algn="ctr"/>
            <a:r>
              <a:rPr lang="it-IT" sz="1400" dirty="0"/>
              <a:t>Pari peso a condizioni sia fisiche sia psico-sociali</a:t>
            </a:r>
          </a:p>
        </p:txBody>
      </p:sp>
      <p:sp>
        <p:nvSpPr>
          <p:cNvPr id="9" name="CasellaDiTesto 8">
            <a:extLst>
              <a:ext uri="{FF2B5EF4-FFF2-40B4-BE49-F238E27FC236}">
                <a16:creationId xmlns:a16="http://schemas.microsoft.com/office/drawing/2014/main" id="{A24ADDFA-02BA-BDFB-9E19-ACD54E5CD2DB}"/>
              </a:ext>
            </a:extLst>
          </p:cNvPr>
          <p:cNvSpPr txBox="1"/>
          <p:nvPr/>
        </p:nvSpPr>
        <p:spPr>
          <a:xfrm>
            <a:off x="2614473" y="2263758"/>
            <a:ext cx="3800486" cy="2893100"/>
          </a:xfrm>
          <a:prstGeom prst="rect">
            <a:avLst/>
          </a:prstGeom>
          <a:noFill/>
        </p:spPr>
        <p:txBody>
          <a:bodyPr wrap="square" rtlCol="0">
            <a:spAutoFit/>
          </a:bodyPr>
          <a:lstStyle/>
          <a:p>
            <a:pPr algn="ctr"/>
            <a:r>
              <a:rPr lang="it-IT" sz="1400" dirty="0"/>
              <a:t>Valorizzazione polivalenza delle mansioni</a:t>
            </a:r>
          </a:p>
          <a:p>
            <a:pPr algn="ctr"/>
            <a:endParaRPr lang="it-IT" sz="1400" dirty="0"/>
          </a:p>
          <a:p>
            <a:pPr algn="ctr"/>
            <a:r>
              <a:rPr lang="it-IT" sz="1400" dirty="0"/>
              <a:t>Peso maggiore attribuito alla responsabilità per il benessere delle persone rispetto alla responsabilità economica.</a:t>
            </a:r>
          </a:p>
          <a:p>
            <a:pPr algn="ctr"/>
            <a:endParaRPr lang="it-IT" sz="1400" dirty="0"/>
          </a:p>
          <a:p>
            <a:pPr algn="ctr"/>
            <a:r>
              <a:rPr lang="it-IT" sz="1400" dirty="0"/>
              <a:t>Tra gli sforzi fisici, valorizzazione anche di posture scomode, sforzo visivo/uditivo, movimenti ripetitivi</a:t>
            </a:r>
          </a:p>
          <a:p>
            <a:pPr algn="ctr"/>
            <a:endParaRPr lang="it-IT" sz="1400" dirty="0"/>
          </a:p>
          <a:p>
            <a:pPr algn="ctr"/>
            <a:r>
              <a:rPr lang="it-IT" sz="1400" dirty="0"/>
              <a:t>Valorizzazione, con peso leggermente maggiore rispetto agli sforzi fisici, anche degli sforzi mentali e degli sforzi emotivi.</a:t>
            </a:r>
          </a:p>
        </p:txBody>
      </p:sp>
    </p:spTree>
    <p:extLst>
      <p:ext uri="{BB962C8B-B14F-4D97-AF65-F5344CB8AC3E}">
        <p14:creationId xmlns:p14="http://schemas.microsoft.com/office/powerpoint/2010/main" val="418892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10B5087-161B-16FB-F868-D762E01787FF}"/>
              </a:ext>
            </a:extLst>
          </p:cNvPr>
          <p:cNvSpPr txBox="1"/>
          <p:nvPr/>
        </p:nvSpPr>
        <p:spPr>
          <a:xfrm>
            <a:off x="94488" y="171093"/>
            <a:ext cx="3087624"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t-IT" sz="1700" b="1" dirty="0">
                <a:solidFill>
                  <a:schemeClr val="accent1">
                    <a:lumMod val="75000"/>
                  </a:schemeClr>
                </a:solidFill>
                <a:effectLst/>
                <a:ea typeface="MS Mincho" panose="02020609040205080304" pitchFamily="49" charset="-128"/>
              </a:rPr>
              <a:t>Art. 5 Regio Decreto 902/20 e Art. 28.2, Statuto dei lavoratori.</a:t>
            </a:r>
          </a:p>
          <a:p>
            <a:pPr algn="ctr"/>
            <a:r>
              <a:rPr lang="it-IT" sz="1700" b="1" u="sng" dirty="0">
                <a:ea typeface="MS Mincho" panose="02020609040205080304" pitchFamily="49" charset="-128"/>
              </a:rPr>
              <a:t>Tutti</a:t>
            </a:r>
            <a:r>
              <a:rPr lang="it-IT" sz="1700" dirty="0">
                <a:ea typeface="MS Mincho" panose="02020609040205080304" pitchFamily="49" charset="-128"/>
              </a:rPr>
              <a:t> i datori di lavoro devono</a:t>
            </a:r>
            <a:r>
              <a:rPr lang="it-IT" sz="1700" dirty="0">
                <a:effectLst/>
                <a:ea typeface="MS Mincho" panose="02020609040205080304" pitchFamily="49" charset="-128"/>
              </a:rPr>
              <a:t> tenere un </a:t>
            </a:r>
            <a:r>
              <a:rPr lang="it-IT" sz="1700" b="1" dirty="0">
                <a:solidFill>
                  <a:schemeClr val="accent1">
                    <a:lumMod val="75000"/>
                  </a:schemeClr>
                </a:solidFill>
                <a:effectLst/>
                <a:ea typeface="MS Mincho" panose="02020609040205080304" pitchFamily="49" charset="-128"/>
              </a:rPr>
              <a:t>registro delle retribuzioni </a:t>
            </a:r>
            <a:r>
              <a:rPr lang="it-IT" sz="1700" dirty="0">
                <a:effectLst/>
                <a:ea typeface="MS Mincho" panose="02020609040205080304" pitchFamily="49" charset="-128"/>
              </a:rPr>
              <a:t>a garanzia della </a:t>
            </a:r>
            <a:r>
              <a:rPr lang="it-IT" sz="1700" dirty="0">
                <a:ea typeface="MS Mincho" panose="02020609040205080304" pitchFamily="49" charset="-128"/>
              </a:rPr>
              <a:t>trasparenza. Il registro include i</a:t>
            </a:r>
            <a:r>
              <a:rPr lang="it-IT" sz="1700" dirty="0">
                <a:effectLst/>
                <a:ea typeface="MS Mincho" panose="02020609040205080304" pitchFamily="49" charset="-128"/>
              </a:rPr>
              <a:t>l valore medio delle retribuzioni, delle integrazioni salariali e dei pagamenti non salariali del personale, suddiviso per sesso e distribuito per gruppo professionale, categoria professionale o posizione lavorativa di pari o uguale valore. I dipendenti hanno il diritto di accedere al registro delle retribuzioni attraverso la propria rappresentanza in azienda</a:t>
            </a:r>
            <a:r>
              <a:rPr lang="it-IT" sz="1700" dirty="0">
                <a:effectLst/>
              </a:rPr>
              <a:t> </a:t>
            </a:r>
            <a:endParaRPr lang="it-IT" sz="1700" dirty="0"/>
          </a:p>
        </p:txBody>
      </p:sp>
      <p:sp>
        <p:nvSpPr>
          <p:cNvPr id="9" name="CasellaDiTesto 8">
            <a:extLst>
              <a:ext uri="{FF2B5EF4-FFF2-40B4-BE49-F238E27FC236}">
                <a16:creationId xmlns:a16="http://schemas.microsoft.com/office/drawing/2014/main" id="{108FDC6C-4CD0-40CA-8881-260D97943A17}"/>
              </a:ext>
            </a:extLst>
          </p:cNvPr>
          <p:cNvSpPr txBox="1"/>
          <p:nvPr/>
        </p:nvSpPr>
        <p:spPr>
          <a:xfrm>
            <a:off x="3410714" y="1040969"/>
            <a:ext cx="2551176" cy="3046988"/>
          </a:xfrm>
          <a:prstGeom prst="rect">
            <a:avLst/>
          </a:prstGeom>
          <a:noFill/>
        </p:spPr>
        <p:txBody>
          <a:bodyPr wrap="square">
            <a:spAutoFit/>
          </a:bodyPr>
          <a:lstStyle/>
          <a:p>
            <a:pPr algn="ctr"/>
            <a:r>
              <a:rPr lang="it-IT" sz="1600" dirty="0"/>
              <a:t>Il </a:t>
            </a:r>
            <a:r>
              <a:rPr lang="it-IT" sz="1600" b="1" dirty="0">
                <a:solidFill>
                  <a:schemeClr val="accent1">
                    <a:lumMod val="75000"/>
                  </a:schemeClr>
                </a:solidFill>
              </a:rPr>
              <a:t>registro delle retribuzioni </a:t>
            </a:r>
            <a:r>
              <a:rPr lang="it-IT" sz="1600" dirty="0"/>
              <a:t>riporta anche le medie aritmetiche e le mediane dei </a:t>
            </a:r>
            <a:r>
              <a:rPr lang="it-IT" sz="1600" b="1" dirty="0"/>
              <a:t>raggruppamenti di posti di lavoro di </a:t>
            </a:r>
            <a:r>
              <a:rPr lang="it-IT" sz="1600" b="1" u="sng" dirty="0"/>
              <a:t>pari valore</a:t>
            </a:r>
            <a:r>
              <a:rPr lang="it-IT" sz="1600" u="sng" dirty="0"/>
              <a:t> </a:t>
            </a:r>
            <a:r>
              <a:rPr lang="it-IT" sz="1600" dirty="0"/>
              <a:t>nell'impresa, secondo i risultati della </a:t>
            </a:r>
            <a:r>
              <a:rPr lang="it-IT" sz="1600" b="1" dirty="0">
                <a:solidFill>
                  <a:schemeClr val="accent6">
                    <a:lumMod val="75000"/>
                  </a:schemeClr>
                </a:solidFill>
              </a:rPr>
              <a:t>job </a:t>
            </a:r>
            <a:r>
              <a:rPr lang="it-IT" sz="1600" b="1" dirty="0" err="1">
                <a:solidFill>
                  <a:schemeClr val="accent6">
                    <a:lumMod val="75000"/>
                  </a:schemeClr>
                </a:solidFill>
              </a:rPr>
              <a:t>evaluation</a:t>
            </a:r>
            <a:r>
              <a:rPr lang="it-IT" sz="1600" b="1" dirty="0">
                <a:solidFill>
                  <a:schemeClr val="accent6">
                    <a:lumMod val="75000"/>
                  </a:schemeClr>
                </a:solidFill>
              </a:rPr>
              <a:t> effettuata ai fini del piano di parità</a:t>
            </a:r>
            <a:r>
              <a:rPr lang="it-IT" sz="1600" dirty="0"/>
              <a:t>, </a:t>
            </a:r>
            <a:r>
              <a:rPr lang="it-IT" sz="1600" u="sng" dirty="0"/>
              <a:t>anche se appartengono a sezioni diverse della classificazione professionale </a:t>
            </a:r>
          </a:p>
        </p:txBody>
      </p:sp>
      <p:sp>
        <p:nvSpPr>
          <p:cNvPr id="11" name="CasellaDiTesto 10">
            <a:extLst>
              <a:ext uri="{FF2B5EF4-FFF2-40B4-BE49-F238E27FC236}">
                <a16:creationId xmlns:a16="http://schemas.microsoft.com/office/drawing/2014/main" id="{499AE60A-59A1-0F18-1564-87D11B356370}"/>
              </a:ext>
            </a:extLst>
          </p:cNvPr>
          <p:cNvSpPr txBox="1"/>
          <p:nvPr/>
        </p:nvSpPr>
        <p:spPr>
          <a:xfrm>
            <a:off x="6374892" y="108602"/>
            <a:ext cx="2551176" cy="24468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it-IT" sz="1700" b="1" dirty="0">
                <a:solidFill>
                  <a:schemeClr val="accent6">
                    <a:lumMod val="50000"/>
                  </a:schemeClr>
                </a:solidFill>
                <a:effectLst/>
                <a:latin typeface="Calibri" panose="020F0502020204030204" pitchFamily="34" charset="0"/>
                <a:ea typeface="MS Mincho" panose="02020609040205080304" pitchFamily="49" charset="-128"/>
              </a:rPr>
              <a:t>Art. 7 e 8 Regio Decreto 920/20 </a:t>
            </a:r>
          </a:p>
          <a:p>
            <a:pPr algn="ctr"/>
            <a:r>
              <a:rPr lang="it-IT" sz="1700" dirty="0">
                <a:effectLst/>
                <a:latin typeface="Calibri" panose="020F0502020204030204" pitchFamily="34" charset="0"/>
                <a:ea typeface="MS Mincho" panose="02020609040205080304" pitchFamily="49" charset="-128"/>
              </a:rPr>
              <a:t>Le aziende con 50+ dipendenti (o obbligate ex CCNL) devono adottare un </a:t>
            </a:r>
            <a:r>
              <a:rPr lang="it-IT" sz="1700" b="1" dirty="0">
                <a:solidFill>
                  <a:schemeClr val="accent6">
                    <a:lumMod val="75000"/>
                  </a:schemeClr>
                </a:solidFill>
                <a:effectLst/>
                <a:latin typeface="Calibri" panose="020F0502020204030204" pitchFamily="34" charset="0"/>
                <a:ea typeface="MS Mincho" panose="02020609040205080304" pitchFamily="49" charset="-128"/>
              </a:rPr>
              <a:t>piano di </a:t>
            </a:r>
            <a:r>
              <a:rPr lang="it-IT" sz="1700" b="1" dirty="0" err="1">
                <a:solidFill>
                  <a:schemeClr val="accent6">
                    <a:lumMod val="75000"/>
                  </a:schemeClr>
                </a:solidFill>
                <a:effectLst/>
                <a:latin typeface="Calibri" panose="020F0502020204030204" pitchFamily="34" charset="0"/>
                <a:ea typeface="MS Mincho" panose="02020609040205080304" pitchFamily="49" charset="-128"/>
              </a:rPr>
              <a:t>parita</a:t>
            </a:r>
            <a:r>
              <a:rPr lang="it-IT" sz="1700" b="1" dirty="0">
                <a:solidFill>
                  <a:schemeClr val="accent6">
                    <a:lumMod val="75000"/>
                  </a:schemeClr>
                </a:solidFill>
                <a:effectLst/>
                <a:latin typeface="Calibri" panose="020F0502020204030204" pitchFamily="34" charset="0"/>
                <a:ea typeface="MS Mincho" panose="02020609040205080304" pitchFamily="49" charset="-128"/>
              </a:rPr>
              <a:t>̀</a:t>
            </a:r>
            <a:r>
              <a:rPr lang="it-IT" sz="1700" dirty="0">
                <a:effectLst/>
                <a:latin typeface="Calibri" panose="020F0502020204030204" pitchFamily="34" charset="0"/>
                <a:ea typeface="MS Mincho" panose="02020609040205080304" pitchFamily="49" charset="-128"/>
              </a:rPr>
              <a:t>, che includa una </a:t>
            </a:r>
            <a:r>
              <a:rPr lang="it-IT" sz="1700" b="1" dirty="0">
                <a:solidFill>
                  <a:schemeClr val="accent6">
                    <a:lumMod val="75000"/>
                  </a:schemeClr>
                </a:solidFill>
                <a:effectLst/>
                <a:latin typeface="Calibri" panose="020F0502020204030204" pitchFamily="34" charset="0"/>
                <a:ea typeface="MS Mincho" panose="02020609040205080304" pitchFamily="49" charset="-128"/>
              </a:rPr>
              <a:t>verifica delle retribuzioni</a:t>
            </a:r>
            <a:r>
              <a:rPr lang="it-IT" sz="1700" dirty="0">
                <a:latin typeface="Calibri" panose="020F0502020204030204" pitchFamily="34" charset="0"/>
                <a:ea typeface="MS Mincho" panose="02020609040205080304" pitchFamily="49" charset="-128"/>
              </a:rPr>
              <a:t> con </a:t>
            </a:r>
            <a:r>
              <a:rPr lang="it-IT" sz="1700" b="1" dirty="0">
                <a:solidFill>
                  <a:schemeClr val="accent6">
                    <a:lumMod val="75000"/>
                  </a:schemeClr>
                </a:solidFill>
                <a:latin typeface="Calibri" panose="020F0502020204030204" pitchFamily="34" charset="0"/>
                <a:ea typeface="MS Mincho" panose="02020609040205080304" pitchFamily="49" charset="-128"/>
              </a:rPr>
              <a:t>job </a:t>
            </a:r>
            <a:r>
              <a:rPr lang="it-IT" sz="1700" b="1" dirty="0" err="1">
                <a:solidFill>
                  <a:schemeClr val="accent6">
                    <a:lumMod val="75000"/>
                  </a:schemeClr>
                </a:solidFill>
                <a:latin typeface="Calibri" panose="020F0502020204030204" pitchFamily="34" charset="0"/>
                <a:ea typeface="MS Mincho" panose="02020609040205080304" pitchFamily="49" charset="-128"/>
              </a:rPr>
              <a:t>evaluation</a:t>
            </a:r>
            <a:endParaRPr lang="it-IT" sz="1700" b="1" dirty="0">
              <a:solidFill>
                <a:schemeClr val="accent6">
                  <a:lumMod val="75000"/>
                </a:schemeClr>
              </a:solidFill>
            </a:endParaRPr>
          </a:p>
        </p:txBody>
      </p:sp>
      <p:sp>
        <p:nvSpPr>
          <p:cNvPr id="12" name="CasellaDiTesto 11">
            <a:extLst>
              <a:ext uri="{FF2B5EF4-FFF2-40B4-BE49-F238E27FC236}">
                <a16:creationId xmlns:a16="http://schemas.microsoft.com/office/drawing/2014/main" id="{91F7A4BA-F4AE-F5BC-B44D-71D810B37BC4}"/>
              </a:ext>
            </a:extLst>
          </p:cNvPr>
          <p:cNvSpPr txBox="1"/>
          <p:nvPr/>
        </p:nvSpPr>
        <p:spPr>
          <a:xfrm>
            <a:off x="6251448" y="2588075"/>
            <a:ext cx="2798064" cy="2446824"/>
          </a:xfrm>
          <a:prstGeom prst="rect">
            <a:avLst/>
          </a:prstGeom>
          <a:noFill/>
        </p:spPr>
        <p:txBody>
          <a:bodyPr wrap="square">
            <a:spAutoFit/>
          </a:bodyPr>
          <a:lstStyle/>
          <a:p>
            <a:pPr algn="ctr"/>
            <a:r>
              <a:rPr lang="it-IT" sz="1700" dirty="0">
                <a:effectLst/>
                <a:latin typeface="Calibri" panose="020F0502020204030204" pitchFamily="34" charset="0"/>
                <a:ea typeface="MS Mincho" panose="02020609040205080304" pitchFamily="49" charset="-128"/>
              </a:rPr>
              <a:t>Il </a:t>
            </a:r>
            <a:r>
              <a:rPr lang="it-IT" sz="1700" b="1" dirty="0">
                <a:solidFill>
                  <a:schemeClr val="accent6">
                    <a:lumMod val="75000"/>
                  </a:schemeClr>
                </a:solidFill>
                <a:effectLst/>
                <a:latin typeface="Calibri" panose="020F0502020204030204" pitchFamily="34" charset="0"/>
                <a:ea typeface="MS Mincho" panose="02020609040205080304" pitchFamily="49" charset="-128"/>
              </a:rPr>
              <a:t>piano di parità è negoziato</a:t>
            </a:r>
            <a:r>
              <a:rPr lang="it-IT" sz="1700" dirty="0">
                <a:effectLst/>
                <a:latin typeface="Calibri" panose="020F0502020204030204" pitchFamily="34" charset="0"/>
                <a:ea typeface="MS Mincho" panose="02020609040205080304" pitchFamily="49" charset="-128"/>
              </a:rPr>
              <a:t>: sia la fase di verifica delle retribuzioni sia la fase di progettazione e adozione del piano di parità sono effettuati da un comitato paritetico di negoziazione </a:t>
            </a:r>
          </a:p>
          <a:p>
            <a:pPr algn="ctr"/>
            <a:endParaRPr lang="it-IT" sz="1700" dirty="0">
              <a:latin typeface="Calibri" panose="020F0502020204030204" pitchFamily="34" charset="0"/>
              <a:ea typeface="MS Mincho" panose="02020609040205080304" pitchFamily="49" charset="-128"/>
            </a:endParaRPr>
          </a:p>
          <a:p>
            <a:pPr algn="ctr"/>
            <a:endParaRPr lang="it-IT" sz="1700" dirty="0"/>
          </a:p>
        </p:txBody>
      </p:sp>
      <p:cxnSp>
        <p:nvCxnSpPr>
          <p:cNvPr id="17" name="Connettore 4 16">
            <a:extLst>
              <a:ext uri="{FF2B5EF4-FFF2-40B4-BE49-F238E27FC236}">
                <a16:creationId xmlns:a16="http://schemas.microsoft.com/office/drawing/2014/main" id="{C7CA598D-FA42-D462-E337-0E5E8F9476D6}"/>
              </a:ext>
            </a:extLst>
          </p:cNvPr>
          <p:cNvCxnSpPr>
            <a:cxnSpLocks/>
            <a:stCxn id="7" idx="3"/>
            <a:endCxn id="9" idx="0"/>
          </p:cNvCxnSpPr>
          <p:nvPr/>
        </p:nvCxnSpPr>
        <p:spPr>
          <a:xfrm flipV="1">
            <a:off x="3182112" y="1040969"/>
            <a:ext cx="1504190" cy="1530781"/>
          </a:xfrm>
          <a:prstGeom prst="bentConnector4">
            <a:avLst>
              <a:gd name="adj1" fmla="val 7599"/>
              <a:gd name="adj2" fmla="val 12456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ttore 4 20">
            <a:extLst>
              <a:ext uri="{FF2B5EF4-FFF2-40B4-BE49-F238E27FC236}">
                <a16:creationId xmlns:a16="http://schemas.microsoft.com/office/drawing/2014/main" id="{52534A7B-76D3-F5A5-9B84-0DBE03823CE6}"/>
              </a:ext>
            </a:extLst>
          </p:cNvPr>
          <p:cNvCxnSpPr>
            <a:cxnSpLocks/>
            <a:stCxn id="11" idx="1"/>
            <a:endCxn id="9" idx="3"/>
          </p:cNvCxnSpPr>
          <p:nvPr/>
        </p:nvCxnSpPr>
        <p:spPr>
          <a:xfrm rot="10800000" flipV="1">
            <a:off x="5961890" y="1332013"/>
            <a:ext cx="413002" cy="1232449"/>
          </a:xfrm>
          <a:prstGeom prst="bentConnector3">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79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5AE9CD9-C9C6-E11E-E679-37868461DF26}"/>
              </a:ext>
            </a:extLst>
          </p:cNvPr>
          <p:cNvSpPr txBox="1"/>
          <p:nvPr/>
        </p:nvSpPr>
        <p:spPr>
          <a:xfrm>
            <a:off x="73152" y="171093"/>
            <a:ext cx="9144000" cy="4801314"/>
          </a:xfrm>
          <a:prstGeom prst="rect">
            <a:avLst/>
          </a:prstGeom>
          <a:noFill/>
        </p:spPr>
        <p:txBody>
          <a:bodyPr wrap="square">
            <a:spAutoFit/>
          </a:bodyPr>
          <a:lstStyle/>
          <a:p>
            <a:r>
              <a:rPr lang="it-IT" sz="1800" b="1" dirty="0">
                <a:solidFill>
                  <a:schemeClr val="accent6">
                    <a:lumMod val="50000"/>
                  </a:schemeClr>
                </a:solidFill>
                <a:effectLst/>
                <a:latin typeface="Calibri" panose="020F0502020204030204" pitchFamily="34" charset="0"/>
                <a:ea typeface="MS Mincho" panose="02020609040205080304" pitchFamily="49" charset="-128"/>
              </a:rPr>
              <a:t>Regio Decreto 920/20 </a:t>
            </a:r>
          </a:p>
          <a:p>
            <a:r>
              <a:rPr lang="it-IT" b="1" dirty="0">
                <a:solidFill>
                  <a:schemeClr val="accent6">
                    <a:lumMod val="75000"/>
                  </a:schemeClr>
                </a:solidFill>
              </a:rPr>
              <a:t>Prima disposizione aggiuntiva. Partecipazione istituzionale. </a:t>
            </a:r>
          </a:p>
          <a:p>
            <a:endParaRPr lang="it-IT" dirty="0"/>
          </a:p>
          <a:p>
            <a:pPr algn="just"/>
            <a:r>
              <a:rPr lang="it-IT" dirty="0"/>
              <a:t>Il Ministero del Lavoro e dell'Economia Sociale e il Ministero della </a:t>
            </a:r>
            <a:r>
              <a:rPr lang="it-IT" dirty="0" err="1"/>
              <a:t>Parita</a:t>
            </a:r>
            <a:r>
              <a:rPr lang="it-IT" dirty="0"/>
              <a:t>̀, attraverso l'Istituto per le Donne e le Pari </a:t>
            </a:r>
            <a:r>
              <a:rPr lang="it-IT" dirty="0" err="1"/>
              <a:t>Opportunita</a:t>
            </a:r>
            <a:r>
              <a:rPr lang="it-IT" dirty="0"/>
              <a:t>̀, con la </a:t>
            </a:r>
            <a:r>
              <a:rPr lang="it-IT" b="1" dirty="0">
                <a:solidFill>
                  <a:schemeClr val="accent6">
                    <a:lumMod val="75000"/>
                  </a:schemeClr>
                </a:solidFill>
              </a:rPr>
              <a:t>collaborazione delle organizzazioni sindacali e imprenditoriali </a:t>
            </a:r>
            <a:r>
              <a:rPr lang="it-IT" b="1" dirty="0" err="1">
                <a:solidFill>
                  <a:schemeClr val="accent6">
                    <a:lumMod val="75000"/>
                  </a:schemeClr>
                </a:solidFill>
              </a:rPr>
              <a:t>piu</a:t>
            </a:r>
            <a:r>
              <a:rPr lang="it-IT" b="1" dirty="0">
                <a:solidFill>
                  <a:schemeClr val="accent6">
                    <a:lumMod val="75000"/>
                  </a:schemeClr>
                </a:solidFill>
              </a:rPr>
              <a:t>̀ rappresentative</a:t>
            </a:r>
            <a:r>
              <a:rPr lang="it-IT" dirty="0"/>
              <a:t>, nell'ambito della partecipazione istituzionale, elaboreranno e distribuiranno </a:t>
            </a:r>
            <a:r>
              <a:rPr lang="it-IT" b="1" dirty="0">
                <a:solidFill>
                  <a:schemeClr val="accent6">
                    <a:lumMod val="75000"/>
                  </a:schemeClr>
                </a:solidFill>
              </a:rPr>
              <a:t>una guida </a:t>
            </a:r>
            <a:r>
              <a:rPr lang="it-IT" dirty="0"/>
              <a:t>o un protocollo di buone pratiche per la contrattazione collettiva e le aziende per identificare e superare gli stereotipi nelle assunzioni e nelle promozioni, in particolare tra il personale dirigente e quello con </a:t>
            </a:r>
            <a:r>
              <a:rPr lang="it-IT" dirty="0" err="1"/>
              <a:t>responsabilita</a:t>
            </a:r>
            <a:r>
              <a:rPr lang="it-IT" dirty="0"/>
              <a:t>̀ per le risorse umane all'interno delle aziende, e </a:t>
            </a:r>
            <a:r>
              <a:rPr lang="it-IT" b="1" dirty="0">
                <a:solidFill>
                  <a:schemeClr val="accent6">
                    <a:lumMod val="75000"/>
                  </a:schemeClr>
                </a:solidFill>
              </a:rPr>
              <a:t>per facilitare un'adeguata valutazione dei posti di lavoro</a:t>
            </a:r>
            <a:r>
              <a:rPr lang="it-IT" dirty="0"/>
              <a:t>. </a:t>
            </a:r>
          </a:p>
          <a:p>
            <a:pPr algn="just"/>
            <a:endParaRPr lang="it-IT" dirty="0"/>
          </a:p>
          <a:p>
            <a:pPr algn="just"/>
            <a:r>
              <a:rPr lang="it-IT" dirty="0"/>
              <a:t>Allo stesso modo, l'Istituto per le Donne e le Pari </a:t>
            </a:r>
            <a:r>
              <a:rPr lang="it-IT" dirty="0" err="1"/>
              <a:t>Opportunita</a:t>
            </a:r>
            <a:r>
              <a:rPr lang="it-IT" dirty="0"/>
              <a:t>̀, con la partecipazione e la collaborazione delle organizzazioni sindacali e imprenditoriali </a:t>
            </a:r>
            <a:r>
              <a:rPr lang="it-IT" dirty="0" err="1"/>
              <a:t>piu</a:t>
            </a:r>
            <a:r>
              <a:rPr lang="it-IT" dirty="0"/>
              <a:t>̀ rappresentative, </a:t>
            </a:r>
            <a:r>
              <a:rPr lang="it-IT" dirty="0" err="1"/>
              <a:t>realizzera</a:t>
            </a:r>
            <a:r>
              <a:rPr lang="it-IT" dirty="0"/>
              <a:t>̀ azioni di informazione e sensibilizzazione </a:t>
            </a:r>
            <a:r>
              <a:rPr lang="it-IT" b="1" dirty="0">
                <a:solidFill>
                  <a:schemeClr val="accent6">
                    <a:lumMod val="75000"/>
                  </a:schemeClr>
                </a:solidFill>
              </a:rPr>
              <a:t>per i negoziatori dei contratti collettivi</a:t>
            </a:r>
            <a:r>
              <a:rPr lang="it-IT" dirty="0"/>
              <a:t>, dei piani di </a:t>
            </a:r>
            <a:r>
              <a:rPr lang="it-IT" dirty="0" err="1"/>
              <a:t>parita</a:t>
            </a:r>
            <a:r>
              <a:rPr lang="it-IT" dirty="0"/>
              <a:t>̀ e di qualsiasi tipo di contratto collettivo che contribuiscano al superamento degli stereotipi e dei pregiudizi di genere e alla reale integrazione della prospettiva di genere nelle aziende. </a:t>
            </a:r>
          </a:p>
        </p:txBody>
      </p:sp>
    </p:spTree>
    <p:extLst>
      <p:ext uri="{BB962C8B-B14F-4D97-AF65-F5344CB8AC3E}">
        <p14:creationId xmlns:p14="http://schemas.microsoft.com/office/powerpoint/2010/main" val="3500028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DAB9592-1E0F-5375-5733-71B2B1AEDA95}"/>
              </a:ext>
            </a:extLst>
          </p:cNvPr>
          <p:cNvSpPr txBox="1"/>
          <p:nvPr/>
        </p:nvSpPr>
        <p:spPr>
          <a:xfrm>
            <a:off x="0" y="138535"/>
            <a:ext cx="9144000" cy="4801314"/>
          </a:xfrm>
          <a:prstGeom prst="rect">
            <a:avLst/>
          </a:prstGeom>
          <a:noFill/>
        </p:spPr>
        <p:txBody>
          <a:bodyPr wrap="square">
            <a:spAutoFit/>
          </a:bodyPr>
          <a:lstStyle/>
          <a:p>
            <a:pPr algn="just"/>
            <a:r>
              <a:rPr lang="it-IT" b="1" dirty="0">
                <a:solidFill>
                  <a:schemeClr val="accent6">
                    <a:lumMod val="75000"/>
                  </a:schemeClr>
                </a:solidFill>
              </a:rPr>
              <a:t>Seconda disposizione aggiuntiva. Analisi dell'efficacia della lotta al divario retributivo. </a:t>
            </a:r>
          </a:p>
          <a:p>
            <a:pPr algn="just"/>
            <a:r>
              <a:rPr lang="it-IT" dirty="0"/>
              <a:t>Ogni sei mesi si terranno riunioni tra le organizzazioni sindacali e dei datori di lavoro </a:t>
            </a:r>
            <a:r>
              <a:rPr lang="it-IT" dirty="0" err="1"/>
              <a:t>piu</a:t>
            </a:r>
            <a:r>
              <a:rPr lang="it-IT" dirty="0"/>
              <a:t>̀ rappresentative e un rappresentante del Ministero del Lavoro e dell'Economia Sociale, </a:t>
            </a:r>
            <a:r>
              <a:rPr lang="it-IT" dirty="0" err="1"/>
              <a:t>nonche</a:t>
            </a:r>
            <a:r>
              <a:rPr lang="it-IT" dirty="0"/>
              <a:t>́ del Ministero dell'Uguaglianza, attraverso, se del caso, l'Istituto per le Donne e le Pari </a:t>
            </a:r>
            <a:r>
              <a:rPr lang="it-IT" dirty="0" err="1"/>
              <a:t>Opportunita</a:t>
            </a:r>
            <a:r>
              <a:rPr lang="it-IT" dirty="0"/>
              <a:t>̀, per analizzare l'efficacia della lotta contro il divario retributivo e il modo in cui il presente Regio Decreto è stato applicato al fine di garantire la corretta attuazione del principio della </a:t>
            </a:r>
            <a:r>
              <a:rPr lang="it-IT" dirty="0" err="1"/>
              <a:t>parita</a:t>
            </a:r>
            <a:r>
              <a:rPr lang="it-IT" dirty="0"/>
              <a:t>̀ retributiva tra donne e uomini. </a:t>
            </a:r>
          </a:p>
          <a:p>
            <a:pPr algn="just"/>
            <a:endParaRPr lang="it-IT" dirty="0"/>
          </a:p>
          <a:p>
            <a:pPr algn="just"/>
            <a:r>
              <a:rPr lang="it-IT" b="1" dirty="0">
                <a:solidFill>
                  <a:schemeClr val="accent6">
                    <a:lumMod val="75000"/>
                  </a:schemeClr>
                </a:solidFill>
              </a:rPr>
              <a:t>Terza disposizione aggiuntiva. Guida tecnica per l'esecuzione di audit retributivi. </a:t>
            </a:r>
          </a:p>
          <a:p>
            <a:pPr algn="just"/>
            <a:r>
              <a:rPr lang="it-IT" dirty="0"/>
              <a:t>L'Istituto per le donne e per le pari </a:t>
            </a:r>
            <a:r>
              <a:rPr lang="it-IT" dirty="0" err="1"/>
              <a:t>opportunita</a:t>
            </a:r>
            <a:r>
              <a:rPr lang="it-IT" dirty="0"/>
              <a:t>̀, in collaborazione con le organizzazioni sindacali e datoriali </a:t>
            </a:r>
            <a:r>
              <a:rPr lang="it-IT" dirty="0" err="1"/>
              <a:t>piu</a:t>
            </a:r>
            <a:r>
              <a:rPr lang="it-IT" dirty="0"/>
              <a:t>̀ rappresentative, </a:t>
            </a:r>
            <a:r>
              <a:rPr lang="it-IT" dirty="0" err="1"/>
              <a:t>elaborera</a:t>
            </a:r>
            <a:r>
              <a:rPr lang="it-IT" dirty="0"/>
              <a:t>̀ una guida tecnica con indicazioni per lo svolgimento di audit retributivi con una prospettiva di genere. </a:t>
            </a:r>
          </a:p>
          <a:p>
            <a:pPr algn="just"/>
            <a:endParaRPr lang="it-IT" dirty="0"/>
          </a:p>
          <a:p>
            <a:pPr algn="just"/>
            <a:r>
              <a:rPr lang="it-IT" b="1" dirty="0">
                <a:solidFill>
                  <a:schemeClr val="accent6">
                    <a:lumMod val="75000"/>
                  </a:schemeClr>
                </a:solidFill>
              </a:rPr>
              <a:t>Quarta disposizione aggiuntiva. Personale del lavoro al servizio delle </a:t>
            </a:r>
            <a:r>
              <a:rPr lang="it-IT" b="1" u="sng" dirty="0">
                <a:solidFill>
                  <a:schemeClr val="accent6">
                    <a:lumMod val="75000"/>
                  </a:schemeClr>
                </a:solidFill>
              </a:rPr>
              <a:t>amministrazioni pubbliche</a:t>
            </a:r>
            <a:r>
              <a:rPr lang="it-IT" b="1" dirty="0">
                <a:solidFill>
                  <a:schemeClr val="accent6">
                    <a:lumMod val="75000"/>
                  </a:schemeClr>
                </a:solidFill>
              </a:rPr>
              <a:t>. </a:t>
            </a:r>
          </a:p>
          <a:p>
            <a:pPr algn="just"/>
            <a:r>
              <a:rPr lang="it-IT" dirty="0"/>
              <a:t>Le disposizioni del presente regolamento si applicano al personale in servizio presso le pubbliche amministrazioni, secondo le </a:t>
            </a:r>
            <a:r>
              <a:rPr lang="it-IT" dirty="0" err="1"/>
              <a:t>peculiarita</a:t>
            </a:r>
            <a:r>
              <a:rPr lang="it-IT" dirty="0"/>
              <a:t>̀ stabilite dalle rispettive legislazioni specifiche. </a:t>
            </a:r>
          </a:p>
        </p:txBody>
      </p:sp>
    </p:spTree>
    <p:extLst>
      <p:ext uri="{BB962C8B-B14F-4D97-AF65-F5344CB8AC3E}">
        <p14:creationId xmlns:p14="http://schemas.microsoft.com/office/powerpoint/2010/main" val="2383782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B68B436-E7E8-C6DA-CE45-72D53464FCBA}"/>
              </a:ext>
            </a:extLst>
          </p:cNvPr>
          <p:cNvSpPr txBox="1"/>
          <p:nvPr/>
        </p:nvSpPr>
        <p:spPr>
          <a:xfrm>
            <a:off x="531495" y="708303"/>
            <a:ext cx="8081010" cy="3170099"/>
          </a:xfrm>
          <a:prstGeom prst="rect">
            <a:avLst/>
          </a:prstGeom>
          <a:noFill/>
        </p:spPr>
        <p:txBody>
          <a:bodyPr wrap="square">
            <a:spAutoFit/>
          </a:bodyPr>
          <a:lstStyle/>
          <a:p>
            <a:r>
              <a:rPr lang="it-IT" sz="2000" b="1" dirty="0">
                <a:solidFill>
                  <a:schemeClr val="accent6">
                    <a:lumMod val="75000"/>
                  </a:schemeClr>
                </a:solidFill>
              </a:rPr>
              <a:t>Prima disposizione finale. Procedura di valutazione del lavoro. </a:t>
            </a:r>
          </a:p>
          <a:p>
            <a:endParaRPr lang="it-IT" sz="2000" dirty="0"/>
          </a:p>
          <a:p>
            <a:pPr algn="just"/>
            <a:r>
              <a:rPr lang="it-IT" sz="2000" dirty="0"/>
              <a:t>1. Entro sei mesi dall'entrata in vigore del presente Regio Decreto, </a:t>
            </a:r>
            <a:r>
              <a:rPr lang="it-IT" sz="2000" dirty="0" err="1"/>
              <a:t>sara</a:t>
            </a:r>
            <a:r>
              <a:rPr lang="it-IT" sz="2000" dirty="0"/>
              <a:t>̀ approvata una procedura per la valutazione dei posti di lavoro mediante un'ordinanza emessa su proposta congiunta dei capi dei Ministeri del Lavoro e dell'Economia Sociale e del Ministero dell'Uguaglianza. </a:t>
            </a:r>
          </a:p>
          <a:p>
            <a:pPr algn="just"/>
            <a:r>
              <a:rPr lang="it-IT" sz="2000" dirty="0"/>
              <a:t>2. Se del caso, il suddetto decreto ministeriale </a:t>
            </a:r>
            <a:r>
              <a:rPr lang="it-IT" sz="2000" dirty="0" err="1"/>
              <a:t>puo</a:t>
            </a:r>
            <a:r>
              <a:rPr lang="it-IT" sz="2000" dirty="0"/>
              <a:t>̀ stabilire che la valutazione dei posti effettuata sia conforme ai requisiti formali stabiliti dal presente regolamento, quando la procedura di cui al primo paragrafo della presente disposizione finale è stata applicata per la sua attuazione. </a:t>
            </a:r>
          </a:p>
        </p:txBody>
      </p:sp>
    </p:spTree>
    <p:extLst>
      <p:ext uri="{BB962C8B-B14F-4D97-AF65-F5344CB8AC3E}">
        <p14:creationId xmlns:p14="http://schemas.microsoft.com/office/powerpoint/2010/main" val="98309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365997"/>
            <a:ext cx="9143999"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white"/>
                </a:solidFill>
                <a:effectLst/>
                <a:uLnTx/>
                <a:uFillTx/>
                <a:latin typeface="Calibri"/>
                <a:ea typeface="+mn-ea"/>
                <a:cs typeface="+mn-cs"/>
              </a:rPr>
              <a:t>Parità retributiva e segregazione orizzontale: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white"/>
                </a:solidFill>
                <a:effectLst/>
                <a:uLnTx/>
                <a:uFillTx/>
                <a:latin typeface="Calibri"/>
                <a:ea typeface="+mn-ea"/>
                <a:cs typeface="+mn-cs"/>
              </a:rPr>
              <a:t>Il rilievo del concetto di «lavoro di pari valore»</a:t>
            </a:r>
          </a:p>
        </p:txBody>
      </p:sp>
      <p:sp>
        <p:nvSpPr>
          <p:cNvPr id="6" name="CasellaDiTesto 5"/>
          <p:cNvSpPr txBox="1"/>
          <p:nvPr/>
        </p:nvSpPr>
        <p:spPr>
          <a:xfrm>
            <a:off x="5423118" y="1717669"/>
            <a:ext cx="2948050" cy="170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white"/>
                </a:solidFill>
                <a:effectLst/>
                <a:uLnTx/>
                <a:uFillTx/>
                <a:latin typeface="Calibri"/>
                <a:ea typeface="+mn-ea"/>
                <a:cs typeface="+mn-cs"/>
              </a:rPr>
              <a:t>Sotto-valutazione e sotto-remunerazione delle caratteristiche proprie delle mansioni “tipicamente” femminili</a:t>
            </a:r>
          </a:p>
        </p:txBody>
      </p:sp>
      <p:sp>
        <p:nvSpPr>
          <p:cNvPr id="7" name="CasellaDiTesto 6"/>
          <p:cNvSpPr txBox="1"/>
          <p:nvPr/>
        </p:nvSpPr>
        <p:spPr>
          <a:xfrm>
            <a:off x="459847" y="1879252"/>
            <a:ext cx="2137559"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100" b="1" i="0" u="none" strike="noStrike" kern="1200" cap="none" spc="0" normalizeH="0" baseline="0" noProof="0" dirty="0">
                <a:ln>
                  <a:noFill/>
                </a:ln>
                <a:solidFill>
                  <a:srgbClr val="002060"/>
                </a:solidFill>
                <a:effectLst/>
                <a:uLnTx/>
                <a:uFillTx/>
                <a:latin typeface="Calibri"/>
                <a:ea typeface="+mn-ea"/>
                <a:cs typeface="+mn-cs"/>
              </a:rPr>
              <a:t>Classificazione dei lavori sulla base di schemi stereotipati</a:t>
            </a:r>
          </a:p>
        </p:txBody>
      </p:sp>
      <p:cxnSp>
        <p:nvCxnSpPr>
          <p:cNvPr id="15" name="Connettore 2 14"/>
          <p:cNvCxnSpPr>
            <a:stCxn id="7" idx="3"/>
            <a:endCxn id="6" idx="1"/>
          </p:cNvCxnSpPr>
          <p:nvPr/>
        </p:nvCxnSpPr>
        <p:spPr>
          <a:xfrm flipV="1">
            <a:off x="2597406" y="2571749"/>
            <a:ext cx="2825712" cy="1"/>
          </a:xfrm>
          <a:prstGeom prst="straightConnector1">
            <a:avLst/>
          </a:prstGeom>
          <a:ln w="57150">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190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1AB1DED-79D1-365E-2C39-2CE293A33C5C}"/>
              </a:ext>
            </a:extLst>
          </p:cNvPr>
          <p:cNvPicPr>
            <a:picLocks noChangeAspect="1"/>
          </p:cNvPicPr>
          <p:nvPr/>
        </p:nvPicPr>
        <p:blipFill>
          <a:blip r:embed="rId2"/>
          <a:stretch>
            <a:fillRect/>
          </a:stretch>
        </p:blipFill>
        <p:spPr>
          <a:xfrm>
            <a:off x="1841500" y="514350"/>
            <a:ext cx="5461000" cy="4114800"/>
          </a:xfrm>
          <a:prstGeom prst="rect">
            <a:avLst/>
          </a:prstGeom>
        </p:spPr>
      </p:pic>
    </p:spTree>
    <p:extLst>
      <p:ext uri="{BB962C8B-B14F-4D97-AF65-F5344CB8AC3E}">
        <p14:creationId xmlns:p14="http://schemas.microsoft.com/office/powerpoint/2010/main" val="41799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C593C0D-31B4-5E4C-5243-7D3D99815BA4}"/>
              </a:ext>
            </a:extLst>
          </p:cNvPr>
          <p:cNvPicPr>
            <a:picLocks noChangeAspect="1"/>
          </p:cNvPicPr>
          <p:nvPr/>
        </p:nvPicPr>
        <p:blipFill>
          <a:blip r:embed="rId2"/>
          <a:stretch>
            <a:fillRect/>
          </a:stretch>
        </p:blipFill>
        <p:spPr>
          <a:xfrm>
            <a:off x="-45934" y="-1085850"/>
            <a:ext cx="4762891" cy="5973648"/>
          </a:xfrm>
          <a:prstGeom prst="rect">
            <a:avLst/>
          </a:prstGeom>
        </p:spPr>
      </p:pic>
      <p:pic>
        <p:nvPicPr>
          <p:cNvPr id="7" name="Immagine 6">
            <a:extLst>
              <a:ext uri="{FF2B5EF4-FFF2-40B4-BE49-F238E27FC236}">
                <a16:creationId xmlns:a16="http://schemas.microsoft.com/office/drawing/2014/main" id="{C662F59A-34BF-7664-4BC3-63DB57070A12}"/>
              </a:ext>
            </a:extLst>
          </p:cNvPr>
          <p:cNvPicPr>
            <a:picLocks noChangeAspect="1"/>
          </p:cNvPicPr>
          <p:nvPr/>
        </p:nvPicPr>
        <p:blipFill>
          <a:blip r:embed="rId3"/>
          <a:stretch>
            <a:fillRect/>
          </a:stretch>
        </p:blipFill>
        <p:spPr>
          <a:xfrm>
            <a:off x="4414854" y="2687066"/>
            <a:ext cx="4614515" cy="2456434"/>
          </a:xfrm>
          <a:prstGeom prst="rect">
            <a:avLst/>
          </a:prstGeom>
        </p:spPr>
      </p:pic>
    </p:spTree>
    <p:extLst>
      <p:ext uri="{BB962C8B-B14F-4D97-AF65-F5344CB8AC3E}">
        <p14:creationId xmlns:p14="http://schemas.microsoft.com/office/powerpoint/2010/main" val="98893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596BA69-996E-C563-8C7C-542E8DD9EA59}"/>
              </a:ext>
            </a:extLst>
          </p:cNvPr>
          <p:cNvPicPr>
            <a:picLocks noChangeAspect="1"/>
          </p:cNvPicPr>
          <p:nvPr/>
        </p:nvPicPr>
        <p:blipFill>
          <a:blip r:embed="rId2"/>
          <a:stretch>
            <a:fillRect/>
          </a:stretch>
        </p:blipFill>
        <p:spPr>
          <a:xfrm>
            <a:off x="236220" y="152400"/>
            <a:ext cx="4076700" cy="4838700"/>
          </a:xfrm>
          <a:prstGeom prst="rect">
            <a:avLst/>
          </a:prstGeom>
        </p:spPr>
      </p:pic>
      <p:pic>
        <p:nvPicPr>
          <p:cNvPr id="7" name="Immagine 6">
            <a:extLst>
              <a:ext uri="{FF2B5EF4-FFF2-40B4-BE49-F238E27FC236}">
                <a16:creationId xmlns:a16="http://schemas.microsoft.com/office/drawing/2014/main" id="{95EC7EC6-D854-4542-B5B0-59CA74F5F44B}"/>
              </a:ext>
            </a:extLst>
          </p:cNvPr>
          <p:cNvPicPr>
            <a:picLocks noChangeAspect="1"/>
          </p:cNvPicPr>
          <p:nvPr/>
        </p:nvPicPr>
        <p:blipFill>
          <a:blip r:embed="rId3"/>
          <a:stretch>
            <a:fillRect/>
          </a:stretch>
        </p:blipFill>
        <p:spPr>
          <a:xfrm>
            <a:off x="4729480" y="31750"/>
            <a:ext cx="4178300" cy="5080000"/>
          </a:xfrm>
          <a:prstGeom prst="rect">
            <a:avLst/>
          </a:prstGeom>
        </p:spPr>
      </p:pic>
    </p:spTree>
    <p:extLst>
      <p:ext uri="{BB962C8B-B14F-4D97-AF65-F5344CB8AC3E}">
        <p14:creationId xmlns:p14="http://schemas.microsoft.com/office/powerpoint/2010/main" val="161936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Carattere, schermata, Elementi grafici&#10;&#10;Descrizione generata automaticamente">
            <a:extLst>
              <a:ext uri="{FF2B5EF4-FFF2-40B4-BE49-F238E27FC236}">
                <a16:creationId xmlns:a16="http://schemas.microsoft.com/office/drawing/2014/main" id="{87AC1815-B84C-6B72-215A-FD47704C94F1}"/>
              </a:ext>
            </a:extLst>
          </p:cNvPr>
          <p:cNvPicPr>
            <a:picLocks noChangeAspect="1"/>
          </p:cNvPicPr>
          <p:nvPr/>
        </p:nvPicPr>
        <p:blipFill>
          <a:blip r:embed="rId2"/>
          <a:stretch>
            <a:fillRect/>
          </a:stretch>
        </p:blipFill>
        <p:spPr>
          <a:xfrm>
            <a:off x="707956" y="0"/>
            <a:ext cx="7728087" cy="5143500"/>
          </a:xfrm>
          <a:prstGeom prst="rect">
            <a:avLst/>
          </a:prstGeom>
        </p:spPr>
      </p:pic>
    </p:spTree>
    <p:extLst>
      <p:ext uri="{BB962C8B-B14F-4D97-AF65-F5344CB8AC3E}">
        <p14:creationId xmlns:p14="http://schemas.microsoft.com/office/powerpoint/2010/main" val="121322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Carattere, design, schermata&#10;&#10;Descrizione generata automaticamente">
            <a:extLst>
              <a:ext uri="{FF2B5EF4-FFF2-40B4-BE49-F238E27FC236}">
                <a16:creationId xmlns:a16="http://schemas.microsoft.com/office/drawing/2014/main" id="{B9EEC769-2B55-3AC4-7EF8-D19CB6EB95BE}"/>
              </a:ext>
            </a:extLst>
          </p:cNvPr>
          <p:cNvPicPr>
            <a:picLocks noChangeAspect="1"/>
          </p:cNvPicPr>
          <p:nvPr/>
        </p:nvPicPr>
        <p:blipFill>
          <a:blip r:embed="rId2"/>
          <a:stretch>
            <a:fillRect/>
          </a:stretch>
        </p:blipFill>
        <p:spPr>
          <a:xfrm>
            <a:off x="0" y="595572"/>
            <a:ext cx="8812530" cy="3765020"/>
          </a:xfrm>
          <a:prstGeom prst="rect">
            <a:avLst/>
          </a:prstGeom>
        </p:spPr>
      </p:pic>
    </p:spTree>
    <p:extLst>
      <p:ext uri="{BB962C8B-B14F-4D97-AF65-F5344CB8AC3E}">
        <p14:creationId xmlns:p14="http://schemas.microsoft.com/office/powerpoint/2010/main" val="3679225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schermata, numero, Carattere&#10;&#10;Descrizione generata automaticamente">
            <a:extLst>
              <a:ext uri="{FF2B5EF4-FFF2-40B4-BE49-F238E27FC236}">
                <a16:creationId xmlns:a16="http://schemas.microsoft.com/office/drawing/2014/main" id="{55F69372-036F-9ADC-24C9-9D3948A538A2}"/>
              </a:ext>
            </a:extLst>
          </p:cNvPr>
          <p:cNvPicPr>
            <a:picLocks noChangeAspect="1"/>
          </p:cNvPicPr>
          <p:nvPr/>
        </p:nvPicPr>
        <p:blipFill>
          <a:blip r:embed="rId2"/>
          <a:stretch>
            <a:fillRect/>
          </a:stretch>
        </p:blipFill>
        <p:spPr>
          <a:xfrm>
            <a:off x="1081768" y="0"/>
            <a:ext cx="6980464" cy="5143500"/>
          </a:xfrm>
          <a:prstGeom prst="rect">
            <a:avLst/>
          </a:prstGeom>
        </p:spPr>
      </p:pic>
    </p:spTree>
    <p:extLst>
      <p:ext uri="{BB962C8B-B14F-4D97-AF65-F5344CB8AC3E}">
        <p14:creationId xmlns:p14="http://schemas.microsoft.com/office/powerpoint/2010/main" val="34312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A450546-7915-364E-E7B2-63644FCB89DB}"/>
              </a:ext>
            </a:extLst>
          </p:cNvPr>
          <p:cNvSpPr txBox="1"/>
          <p:nvPr/>
        </p:nvSpPr>
        <p:spPr>
          <a:xfrm>
            <a:off x="1114425" y="188297"/>
            <a:ext cx="6915150" cy="4401205"/>
          </a:xfrm>
          <a:prstGeom prst="rect">
            <a:avLst/>
          </a:prstGeom>
          <a:noFill/>
        </p:spPr>
        <p:txBody>
          <a:bodyPr wrap="square">
            <a:spAutoFit/>
          </a:bodyPr>
          <a:lstStyle/>
          <a:p>
            <a:pPr algn="just"/>
            <a:r>
              <a:rPr lang="it-IT" sz="2000" b="1" dirty="0">
                <a:solidFill>
                  <a:schemeClr val="accent1">
                    <a:lumMod val="75000"/>
                  </a:schemeClr>
                </a:solidFill>
                <a:effectLst/>
              </a:rPr>
              <a:t>Contratto Collettivo per il settore del commercio all'ingrosso e degli importatori di prodotti chimici industriali e di drogheria, profumeria e prodotti affini</a:t>
            </a:r>
            <a:r>
              <a:rPr lang="it-IT" sz="2000" i="1" dirty="0">
                <a:effectLst/>
              </a:rPr>
              <a:t>, </a:t>
            </a:r>
            <a:r>
              <a:rPr lang="it-IT" sz="2000" dirty="0">
                <a:effectLst/>
              </a:rPr>
              <a:t>firmato il 28 novembre 2024, da un lato dalle organizzazioni datoriali </a:t>
            </a:r>
            <a:r>
              <a:rPr lang="it-IT" sz="2000" dirty="0" err="1">
                <a:effectLst/>
              </a:rPr>
              <a:t>Federación</a:t>
            </a:r>
            <a:r>
              <a:rPr lang="it-IT" sz="2000" dirty="0">
                <a:effectLst/>
              </a:rPr>
              <a:t> </a:t>
            </a:r>
            <a:r>
              <a:rPr lang="it-IT" sz="2000" dirty="0" err="1">
                <a:effectLst/>
              </a:rPr>
              <a:t>Española</a:t>
            </a:r>
            <a:r>
              <a:rPr lang="it-IT" sz="2000" dirty="0">
                <a:effectLst/>
              </a:rPr>
              <a:t> de </a:t>
            </a:r>
            <a:r>
              <a:rPr lang="it-IT" sz="2000" dirty="0" err="1">
                <a:effectLst/>
              </a:rPr>
              <a:t>Mayoristas</a:t>
            </a:r>
            <a:r>
              <a:rPr lang="it-IT" sz="2000" dirty="0">
                <a:effectLst/>
              </a:rPr>
              <a:t> de </a:t>
            </a:r>
            <a:r>
              <a:rPr lang="it-IT" sz="2000" dirty="0" err="1">
                <a:effectLst/>
              </a:rPr>
              <a:t>Perfumería</a:t>
            </a:r>
            <a:r>
              <a:rPr lang="it-IT" sz="2000" dirty="0">
                <a:effectLst/>
              </a:rPr>
              <a:t>, </a:t>
            </a:r>
            <a:r>
              <a:rPr lang="it-IT" sz="2000" dirty="0" err="1">
                <a:effectLst/>
              </a:rPr>
              <a:t>Droguería</a:t>
            </a:r>
            <a:r>
              <a:rPr lang="it-IT" sz="2000" dirty="0">
                <a:effectLst/>
              </a:rPr>
              <a:t> y </a:t>
            </a:r>
            <a:r>
              <a:rPr lang="it-IT" sz="2000" dirty="0" err="1">
                <a:effectLst/>
              </a:rPr>
              <a:t>Anexos</a:t>
            </a:r>
            <a:r>
              <a:rPr lang="it-IT" sz="2000" dirty="0">
                <a:effectLst/>
              </a:rPr>
              <a:t> (FEMPDA), </a:t>
            </a:r>
            <a:r>
              <a:rPr lang="it-IT" sz="2000" dirty="0" err="1">
                <a:effectLst/>
              </a:rPr>
              <a:t>Asociación</a:t>
            </a:r>
            <a:r>
              <a:rPr lang="it-IT" sz="2000" dirty="0">
                <a:effectLst/>
              </a:rPr>
              <a:t> </a:t>
            </a:r>
            <a:r>
              <a:rPr lang="it-IT" sz="2000" dirty="0" err="1">
                <a:effectLst/>
              </a:rPr>
              <a:t>Española</a:t>
            </a:r>
            <a:r>
              <a:rPr lang="it-IT" sz="2000" dirty="0">
                <a:effectLst/>
              </a:rPr>
              <a:t> de </a:t>
            </a:r>
            <a:r>
              <a:rPr lang="it-IT" sz="2000" dirty="0" err="1">
                <a:effectLst/>
              </a:rPr>
              <a:t>Comercio</a:t>
            </a:r>
            <a:r>
              <a:rPr lang="it-IT" sz="2000" dirty="0">
                <a:effectLst/>
              </a:rPr>
              <a:t> </a:t>
            </a:r>
            <a:r>
              <a:rPr lang="it-IT" sz="2000" dirty="0" err="1">
                <a:effectLst/>
              </a:rPr>
              <a:t>Químico</a:t>
            </a:r>
            <a:r>
              <a:rPr lang="it-IT" sz="2000" dirty="0">
                <a:effectLst/>
              </a:rPr>
              <a:t> (AECQ) e </a:t>
            </a:r>
            <a:r>
              <a:rPr lang="it-IT" sz="2000" dirty="0" err="1">
                <a:effectLst/>
              </a:rPr>
              <a:t>Federación</a:t>
            </a:r>
            <a:r>
              <a:rPr lang="it-IT" sz="2000" dirty="0">
                <a:effectLst/>
              </a:rPr>
              <a:t> </a:t>
            </a:r>
            <a:r>
              <a:rPr lang="it-IT" sz="2000" dirty="0" err="1">
                <a:effectLst/>
              </a:rPr>
              <a:t>Empresarial</a:t>
            </a:r>
            <a:r>
              <a:rPr lang="it-IT" sz="2000" dirty="0">
                <a:effectLst/>
              </a:rPr>
              <a:t> Catalana del Sector </a:t>
            </a:r>
            <a:r>
              <a:rPr lang="it-IT" sz="2000" dirty="0" err="1">
                <a:effectLst/>
              </a:rPr>
              <a:t>Químico</a:t>
            </a:r>
            <a:r>
              <a:rPr lang="it-IT" sz="2000" dirty="0">
                <a:effectLst/>
              </a:rPr>
              <a:t> (FEDEQUIM), in rappresentanza delle aziende del settore, e dall'altro dalle organizzazioni sindacali CCOO-Industria e UGT-</a:t>
            </a:r>
            <a:r>
              <a:rPr lang="it-IT" sz="2000" dirty="0" err="1">
                <a:effectLst/>
              </a:rPr>
              <a:t>FeSMC</a:t>
            </a:r>
            <a:r>
              <a:rPr lang="it-IT" sz="2000" dirty="0">
                <a:effectLst/>
              </a:rPr>
              <a:t>, in rappresentanza dei lavoratori interessati.</a:t>
            </a:r>
          </a:p>
          <a:p>
            <a:pPr algn="just"/>
            <a:endParaRPr lang="it-IT" sz="2000" dirty="0"/>
          </a:p>
          <a:p>
            <a:pPr algn="just"/>
            <a:r>
              <a:rPr lang="it-IT" sz="2000" dirty="0"/>
              <a:t>Registrato e pubblicato il 27 febbraio 2025 </a:t>
            </a:r>
            <a:r>
              <a:rPr lang="it-IT" sz="2000" dirty="0">
                <a:effectLst/>
              </a:rPr>
              <a:t>nel Registro dei contratti collettivi, degli accordi collettivi di lavoro e dei piani di </a:t>
            </a:r>
            <a:r>
              <a:rPr lang="it-IT" sz="2000" dirty="0" err="1">
                <a:effectLst/>
              </a:rPr>
              <a:t>parita</a:t>
            </a:r>
            <a:r>
              <a:rPr lang="it-IT" sz="2000" dirty="0">
                <a:effectLst/>
              </a:rPr>
              <a:t>̀.</a:t>
            </a:r>
            <a:endParaRPr lang="it-IT" sz="2000" dirty="0"/>
          </a:p>
        </p:txBody>
      </p:sp>
    </p:spTree>
    <p:extLst>
      <p:ext uri="{BB962C8B-B14F-4D97-AF65-F5344CB8AC3E}">
        <p14:creationId xmlns:p14="http://schemas.microsoft.com/office/powerpoint/2010/main" val="1617722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22D8086-2460-682D-9A1C-B6537AAC7275}"/>
              </a:ext>
            </a:extLst>
          </p:cNvPr>
          <p:cNvPicPr>
            <a:picLocks noChangeAspect="1"/>
          </p:cNvPicPr>
          <p:nvPr/>
        </p:nvPicPr>
        <p:blipFill>
          <a:blip r:embed="rId2"/>
          <a:stretch>
            <a:fillRect/>
          </a:stretch>
        </p:blipFill>
        <p:spPr>
          <a:xfrm>
            <a:off x="499620" y="0"/>
            <a:ext cx="7772400" cy="4908351"/>
          </a:xfrm>
          <a:prstGeom prst="rect">
            <a:avLst/>
          </a:prstGeom>
        </p:spPr>
      </p:pic>
    </p:spTree>
    <p:extLst>
      <p:ext uri="{BB962C8B-B14F-4D97-AF65-F5344CB8AC3E}">
        <p14:creationId xmlns:p14="http://schemas.microsoft.com/office/powerpoint/2010/main" val="112053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9804EBE-94AB-DF90-289D-F8EA3271B98A}"/>
              </a:ext>
            </a:extLst>
          </p:cNvPr>
          <p:cNvSpPr txBox="1"/>
          <p:nvPr/>
        </p:nvSpPr>
        <p:spPr>
          <a:xfrm>
            <a:off x="80010" y="309592"/>
            <a:ext cx="9063990" cy="4801314"/>
          </a:xfrm>
          <a:prstGeom prst="rect">
            <a:avLst/>
          </a:prstGeom>
          <a:noFill/>
        </p:spPr>
        <p:txBody>
          <a:bodyPr wrap="square" rtlCol="0">
            <a:spAutoFit/>
          </a:bodyPr>
          <a:lstStyle/>
          <a:p>
            <a:pPr algn="ctr"/>
            <a:r>
              <a:rPr lang="it-IT" dirty="0"/>
              <a:t>Il sistema spagnolo prevede che i criteri </a:t>
            </a:r>
            <a:r>
              <a:rPr lang="it-IT" i="1" dirty="0"/>
              <a:t>gender-</a:t>
            </a:r>
            <a:r>
              <a:rPr lang="it-IT" i="1" dirty="0" err="1"/>
              <a:t>neutral</a:t>
            </a:r>
            <a:r>
              <a:rPr lang="it-IT" dirty="0"/>
              <a:t> di valutazione del valore del lavoro siano utilizzati sia a livello di negoziazione dei contratti collettivi dalle parti sociali, sia a livello aziendale in sede di verifica delle retribuzioni ai fini dell’adozione del piano di parità (per le imprese 50+ o tenute a norma del CCL) da parte del comitato paritetico di negoziazione.</a:t>
            </a:r>
          </a:p>
          <a:p>
            <a:pPr algn="ctr"/>
            <a:endParaRPr lang="it-IT" dirty="0"/>
          </a:p>
          <a:p>
            <a:pPr algn="ctr"/>
            <a:r>
              <a:rPr lang="it-IT" dirty="0"/>
              <a:t>Il sistema spagnolo considera l’ipotesi che non vi sia allineamento tra i raggruppamenti di lavori di pari valore ottenuti in sede di job </a:t>
            </a:r>
            <a:r>
              <a:rPr lang="it-IT" dirty="0" err="1"/>
              <a:t>evaluation</a:t>
            </a:r>
            <a:r>
              <a:rPr lang="it-IT" dirty="0"/>
              <a:t> aziendale nella verifica delle retribuzioni del piano di parità e i raggruppamenti in base alla griglia di inquadramento professionale adottata dall’azienda in conformità all’accordo applicabile. Proprio per tale ipotesi, si prevede, infatti, una doppia tabella all’interno dei registri delle retribuzioni (obbligatori per tutte le aziende, anche quelle non tenute all’adozione del piano di parità).</a:t>
            </a:r>
          </a:p>
          <a:p>
            <a:pPr algn="ctr"/>
            <a:endParaRPr lang="it-IT" dirty="0"/>
          </a:p>
          <a:p>
            <a:pPr algn="ctr"/>
            <a:r>
              <a:rPr lang="it-IT" dirty="0"/>
              <a:t>Il contratto collettivo del settore del commercio all’ingrosso, come altri, prevede d’altra parte che i posti di lavoro classificati al suo interno nello stesso livello di inquadramento, essendo stati valutati in modo </a:t>
            </a:r>
            <a:r>
              <a:rPr lang="it-IT" i="1" dirty="0"/>
              <a:t>gender-</a:t>
            </a:r>
            <a:r>
              <a:rPr lang="it-IT" i="1" dirty="0" err="1"/>
              <a:t>neutral</a:t>
            </a:r>
            <a:r>
              <a:rPr lang="it-IT" dirty="0"/>
              <a:t> rispettando i criteri di adeguatezza, completezza e obiettività, siano lavori di pari valore ai fini dei registri retributivi, anche per le aziende tenute a redigere i piani di parità. </a:t>
            </a:r>
          </a:p>
        </p:txBody>
      </p:sp>
    </p:spTree>
    <p:extLst>
      <p:ext uri="{BB962C8B-B14F-4D97-AF65-F5344CB8AC3E}">
        <p14:creationId xmlns:p14="http://schemas.microsoft.com/office/powerpoint/2010/main" val="320326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Carattere, schermata, bianco e nero&#10;&#10;Descrizione generata automaticamente">
            <a:extLst>
              <a:ext uri="{FF2B5EF4-FFF2-40B4-BE49-F238E27FC236}">
                <a16:creationId xmlns:a16="http://schemas.microsoft.com/office/drawing/2014/main" id="{A5310F51-BE97-CEEC-7DC0-468E1A006573}"/>
              </a:ext>
            </a:extLst>
          </p:cNvPr>
          <p:cNvPicPr>
            <a:picLocks noChangeAspect="1"/>
          </p:cNvPicPr>
          <p:nvPr/>
        </p:nvPicPr>
        <p:blipFill>
          <a:blip r:embed="rId2"/>
          <a:stretch>
            <a:fillRect/>
          </a:stretch>
        </p:blipFill>
        <p:spPr>
          <a:xfrm>
            <a:off x="597958" y="0"/>
            <a:ext cx="7772400" cy="5029808"/>
          </a:xfrm>
          <a:prstGeom prst="rect">
            <a:avLst/>
          </a:prstGeom>
        </p:spPr>
      </p:pic>
    </p:spTree>
    <p:extLst>
      <p:ext uri="{BB962C8B-B14F-4D97-AF65-F5344CB8AC3E}">
        <p14:creationId xmlns:p14="http://schemas.microsoft.com/office/powerpoint/2010/main" val="153415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23137" y="126534"/>
            <a:ext cx="8348531" cy="4154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white"/>
                </a:solidFill>
                <a:effectLst/>
                <a:uLnTx/>
                <a:uFillTx/>
                <a:latin typeface="Calibri"/>
                <a:ea typeface="+mn-ea"/>
                <a:cs typeface="+mn-cs"/>
              </a:rPr>
              <a:t>Le griglie di classificazione della contrattazione collettiva</a:t>
            </a:r>
          </a:p>
        </p:txBody>
      </p:sp>
      <p:sp>
        <p:nvSpPr>
          <p:cNvPr id="3" name="CasellaDiTesto 2"/>
          <p:cNvSpPr txBox="1"/>
          <p:nvPr/>
        </p:nvSpPr>
        <p:spPr>
          <a:xfrm>
            <a:off x="697675" y="1013519"/>
            <a:ext cx="2057400" cy="923330"/>
          </a:xfrm>
          <a:prstGeom prst="rect">
            <a:avLst/>
          </a:prstGeom>
          <a:noFill/>
          <a:ln w="57150">
            <a:solidFill>
              <a:srgbClr val="FF85FF"/>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a:ea typeface="+mn-ea"/>
                <a:cs typeface="+mn-cs"/>
              </a:rPr>
              <a:t>Sfoglina</a:t>
            </a:r>
            <a:r>
              <a:rPr kumimoji="0" lang="it-IT" sz="1350" b="0" i="0" u="none" strike="noStrike" kern="1200" cap="none" spc="0" normalizeH="0" baseline="0" noProof="0" dirty="0">
                <a:ln>
                  <a:noFill/>
                </a:ln>
                <a:solidFill>
                  <a:prstClr val="black"/>
                </a:solidFill>
                <a:effectLst/>
                <a:uLnTx/>
                <a:uFillTx/>
                <a:latin typeface="Calibri"/>
                <a:ea typeface="+mn-ea"/>
                <a:cs typeface="+mn-cs"/>
              </a:rPr>
              <a:t>: intendendosi per tale colei che appronta pasta fresca, tortellini, ravioli, etc.;</a:t>
            </a:r>
          </a:p>
        </p:txBody>
      </p:sp>
      <p:sp>
        <p:nvSpPr>
          <p:cNvPr id="4" name="Rettangolo 3"/>
          <p:cNvSpPr/>
          <p:nvPr/>
        </p:nvSpPr>
        <p:spPr>
          <a:xfrm>
            <a:off x="5587868" y="1352054"/>
            <a:ext cx="2703121" cy="507831"/>
          </a:xfrm>
          <a:prstGeom prst="rect">
            <a:avLst/>
          </a:prstGeom>
          <a:ln w="57150">
            <a:solidFill>
              <a:srgbClr val="00B0F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prstClr val="black"/>
                </a:solidFill>
                <a:effectLst/>
                <a:uLnTx/>
                <a:uFillTx/>
                <a:latin typeface="Calibri" charset="0"/>
                <a:ea typeface="+mn-ea"/>
                <a:cs typeface="+mn-cs"/>
              </a:rPr>
              <a:t>Cameriere bar, tavola calda, self-service;</a:t>
            </a: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ttangolo 4"/>
          <p:cNvSpPr/>
          <p:nvPr/>
        </p:nvSpPr>
        <p:spPr>
          <a:xfrm>
            <a:off x="1307770" y="2980009"/>
            <a:ext cx="2551711" cy="300082"/>
          </a:xfrm>
          <a:prstGeom prst="rect">
            <a:avLst/>
          </a:prstGeom>
          <a:ln w="57150">
            <a:solidFill>
              <a:srgbClr val="FF85FF"/>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Guardarobiera non consegnataria</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6" name="Rettangolo 5"/>
          <p:cNvSpPr/>
          <p:nvPr/>
        </p:nvSpPr>
        <p:spPr>
          <a:xfrm>
            <a:off x="6617031" y="1938532"/>
            <a:ext cx="2159825" cy="300082"/>
          </a:xfrm>
          <a:prstGeom prst="rect">
            <a:avLst/>
          </a:prstGeom>
          <a:ln w="57150">
            <a:solidFill>
              <a:srgbClr val="00B0F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Lavandaio unico</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7" name="Rettangolo 6"/>
          <p:cNvSpPr/>
          <p:nvPr/>
        </p:nvSpPr>
        <p:spPr>
          <a:xfrm>
            <a:off x="544911" y="3411600"/>
            <a:ext cx="3429000" cy="507831"/>
          </a:xfrm>
          <a:prstGeom prst="rect">
            <a:avLst/>
          </a:prstGeom>
          <a:ln w="57150">
            <a:solidFill>
              <a:srgbClr val="FF85FF"/>
            </a:solidFill>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Capo Stiratrice, cucitrice, rammendatrice unica</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Rettangolo 7"/>
          <p:cNvSpPr/>
          <p:nvPr/>
        </p:nvSpPr>
        <p:spPr>
          <a:xfrm>
            <a:off x="512779" y="4047639"/>
            <a:ext cx="3493264" cy="300082"/>
          </a:xfrm>
          <a:prstGeom prst="rect">
            <a:avLst/>
          </a:prstGeom>
          <a:ln w="57150">
            <a:solidFill>
              <a:srgbClr val="FF85FF"/>
            </a:solidFill>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prstClr val="black"/>
                </a:solidFill>
                <a:effectLst/>
                <a:uLnTx/>
                <a:uFillTx/>
                <a:latin typeface="Calibri" charset="0"/>
                <a:ea typeface="+mn-ea"/>
                <a:cs typeface="+mn-cs"/>
              </a:rPr>
              <a:t>Confezionatrice di buffet stazione e pasticceria </a:t>
            </a: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ttangolo 8"/>
          <p:cNvSpPr/>
          <p:nvPr/>
        </p:nvSpPr>
        <p:spPr>
          <a:xfrm>
            <a:off x="1554925" y="4416335"/>
            <a:ext cx="2057400" cy="300082"/>
          </a:xfrm>
          <a:prstGeom prst="rect">
            <a:avLst/>
          </a:prstGeom>
          <a:ln w="57150">
            <a:solidFill>
              <a:srgbClr val="FF85FF"/>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Cameriera sala e piani</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10" name="Rettangolo 9"/>
          <p:cNvSpPr/>
          <p:nvPr/>
        </p:nvSpPr>
        <p:spPr>
          <a:xfrm>
            <a:off x="431437" y="4747457"/>
            <a:ext cx="2642129" cy="300082"/>
          </a:xfrm>
          <a:prstGeom prst="rect">
            <a:avLst/>
          </a:prstGeom>
          <a:ln w="57150">
            <a:solidFill>
              <a:srgbClr val="FF85FF"/>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Guardarobiera clienti (vestiarista)</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Rettangolo 10"/>
          <p:cNvSpPr/>
          <p:nvPr/>
        </p:nvSpPr>
        <p:spPr>
          <a:xfrm>
            <a:off x="5017325" y="2318279"/>
            <a:ext cx="3429000" cy="507831"/>
          </a:xfrm>
          <a:prstGeom prst="rect">
            <a:avLst/>
          </a:prstGeom>
          <a:ln w="57150">
            <a:solidFill>
              <a:srgbClr val="00B0F0"/>
            </a:solidFill>
          </a:ln>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prstClr val="black"/>
                </a:solidFill>
                <a:effectLst/>
                <a:uLnTx/>
                <a:uFillTx/>
                <a:latin typeface="Calibri" charset="0"/>
                <a:ea typeface="+mn-ea"/>
                <a:cs typeface="+mn-cs"/>
              </a:rPr>
              <a:t>Secondo banconiere pasticceria (intendendosi per tale colui</a:t>
            </a:r>
            <a:r>
              <a:rPr kumimoji="0" lang="mr-IN" sz="1350" b="0" i="0" u="none" strike="noStrike" kern="1200" cap="none" spc="0" normalizeH="0" baseline="0" noProof="0" dirty="0">
                <a:ln>
                  <a:noFill/>
                </a:ln>
                <a:solidFill>
                  <a:prstClr val="black"/>
                </a:solidFill>
                <a:effectLst/>
                <a:uLnTx/>
                <a:uFillTx/>
                <a:latin typeface="Calibri" charset="0"/>
                <a:ea typeface="+mn-ea"/>
                <a:cs typeface="Mangal" panose="02040503050203030202" pitchFamily="18" charset="0"/>
              </a:rPr>
              <a:t>…</a:t>
            </a:r>
            <a:r>
              <a:rPr kumimoji="0" lang="it-IT" sz="1350" b="0" i="0" u="none" strike="noStrike" kern="1200" cap="none" spc="0" normalizeH="0" baseline="0" noProof="0" dirty="0">
                <a:ln>
                  <a:noFill/>
                </a:ln>
                <a:solidFill>
                  <a:prstClr val="black"/>
                </a:solidFill>
                <a:effectLst/>
                <a:uLnTx/>
                <a:uFillTx/>
                <a:latin typeface="Calibri" charset="0"/>
                <a:ea typeface="+mn-ea"/>
                <a:cs typeface="+mn-cs"/>
              </a:rPr>
              <a:t> </a:t>
            </a: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ttangolo 11"/>
          <p:cNvSpPr/>
          <p:nvPr/>
        </p:nvSpPr>
        <p:spPr>
          <a:xfrm>
            <a:off x="6895698" y="2894436"/>
            <a:ext cx="1883723" cy="300082"/>
          </a:xfrm>
          <a:prstGeom prst="rect">
            <a:avLst/>
          </a:prstGeom>
          <a:ln w="57150">
            <a:solidFill>
              <a:srgbClr val="00B0F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Cameriere di Ristorante</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13" name="Rettangolo 12"/>
          <p:cNvSpPr/>
          <p:nvPr/>
        </p:nvSpPr>
        <p:spPr>
          <a:xfrm>
            <a:off x="4880822" y="3281455"/>
            <a:ext cx="3986731" cy="300082"/>
          </a:xfrm>
          <a:prstGeom prst="rect">
            <a:avLst/>
          </a:prstGeom>
          <a:ln w="57150">
            <a:solidFill>
              <a:srgbClr val="00B0F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Cameriere bar, tavola calda, self-service</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14" name="Rettangolo 13"/>
          <p:cNvSpPr/>
          <p:nvPr/>
        </p:nvSpPr>
        <p:spPr>
          <a:xfrm>
            <a:off x="5984567" y="3680243"/>
            <a:ext cx="2746265" cy="300082"/>
          </a:xfrm>
          <a:prstGeom prst="rect">
            <a:avLst/>
          </a:prstGeom>
          <a:ln w="57150">
            <a:solidFill>
              <a:srgbClr val="00B0F0"/>
            </a:solidFill>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Cassiere bar, ristorante, self-service, </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15" name="Rettangolo 14"/>
          <p:cNvSpPr/>
          <p:nvPr/>
        </p:nvSpPr>
        <p:spPr>
          <a:xfrm>
            <a:off x="623137" y="2412439"/>
            <a:ext cx="1922447" cy="507831"/>
          </a:xfrm>
          <a:prstGeom prst="rect">
            <a:avLst/>
          </a:prstGeom>
          <a:ln w="57150">
            <a:solidFill>
              <a:srgbClr val="FF85FF"/>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Cassiera mensa aziendale</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16" name="Rettangolo 15"/>
          <p:cNvSpPr/>
          <p:nvPr/>
        </p:nvSpPr>
        <p:spPr>
          <a:xfrm>
            <a:off x="1447056" y="2024603"/>
            <a:ext cx="1714500" cy="300082"/>
          </a:xfrm>
          <a:prstGeom prst="rect">
            <a:avLst/>
          </a:prstGeom>
          <a:ln w="57150">
            <a:solidFill>
              <a:srgbClr val="FF85FF"/>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Seconda Governante</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Rettangolo 16"/>
          <p:cNvSpPr/>
          <p:nvPr/>
        </p:nvSpPr>
        <p:spPr>
          <a:xfrm>
            <a:off x="7121923" y="928355"/>
            <a:ext cx="1324402" cy="300082"/>
          </a:xfrm>
          <a:prstGeom prst="rect">
            <a:avLst/>
          </a:prstGeom>
          <a:ln w="57150">
            <a:solidFill>
              <a:srgbClr val="00B0F0"/>
            </a:solidFill>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Cuoco di cucina </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18" name="Rettangolo 17"/>
          <p:cNvSpPr/>
          <p:nvPr/>
        </p:nvSpPr>
        <p:spPr>
          <a:xfrm>
            <a:off x="7225067" y="4080484"/>
            <a:ext cx="1406154" cy="300082"/>
          </a:xfrm>
          <a:prstGeom prst="rect">
            <a:avLst/>
          </a:prstGeom>
          <a:ln w="57150">
            <a:solidFill>
              <a:srgbClr val="00B0F0"/>
            </a:solidFill>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a:ln>
                  <a:noFill/>
                </a:ln>
                <a:solidFill>
                  <a:prstClr val="black"/>
                </a:solidFill>
                <a:effectLst/>
                <a:uLnTx/>
                <a:uFillTx/>
                <a:latin typeface="Calibri" charset="0"/>
                <a:ea typeface="+mn-ea"/>
                <a:cs typeface="+mn-cs"/>
              </a:rPr>
              <a:t>Cameriere ai vini </a:t>
            </a:r>
            <a:endParaRPr kumimoji="0" lang="it-IT" sz="1350" b="0" i="0" u="none" strike="noStrike" kern="1200" cap="none" spc="0" normalizeH="0" baseline="0" noProof="0">
              <a:ln>
                <a:noFill/>
              </a:ln>
              <a:solidFill>
                <a:prstClr val="black"/>
              </a:solidFill>
              <a:effectLst/>
              <a:uLnTx/>
              <a:uFillTx/>
              <a:latin typeface="Calibri"/>
              <a:ea typeface="+mn-ea"/>
              <a:cs typeface="+mn-cs"/>
            </a:endParaRPr>
          </a:p>
        </p:txBody>
      </p:sp>
      <p:sp>
        <p:nvSpPr>
          <p:cNvPr id="19" name="Rettangolo 18"/>
          <p:cNvSpPr/>
          <p:nvPr/>
        </p:nvSpPr>
        <p:spPr>
          <a:xfrm>
            <a:off x="4491981" y="4539708"/>
            <a:ext cx="4479687" cy="507831"/>
          </a:xfrm>
          <a:prstGeom prst="rect">
            <a:avLst/>
          </a:prstGeom>
          <a:ln w="57150">
            <a:solidFill>
              <a:srgbClr val="00B0F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350" b="0" i="0" u="none" strike="noStrike" kern="1200" cap="none" spc="0" normalizeH="0" baseline="0" noProof="0" dirty="0">
                <a:ln>
                  <a:noFill/>
                </a:ln>
                <a:solidFill>
                  <a:prstClr val="black"/>
                </a:solidFill>
                <a:effectLst/>
                <a:uLnTx/>
                <a:uFillTx/>
                <a:latin typeface="Calibri" charset="0"/>
                <a:ea typeface="+mn-ea"/>
                <a:cs typeface="+mn-cs"/>
              </a:rPr>
              <a:t>Capo laboratorio pasticceria (intendendosi per tale colui al quale</a:t>
            </a:r>
            <a:r>
              <a:rPr kumimoji="0" lang="mr-IN" sz="1350" b="0" i="0" u="none" strike="noStrike" kern="1200" cap="none" spc="0" normalizeH="0" baseline="0" noProof="0" dirty="0">
                <a:ln>
                  <a:noFill/>
                </a:ln>
                <a:solidFill>
                  <a:prstClr val="black"/>
                </a:solidFill>
                <a:effectLst/>
                <a:uLnTx/>
                <a:uFillTx/>
                <a:latin typeface="Calibri" charset="0"/>
                <a:ea typeface="+mn-ea"/>
                <a:cs typeface="Mangal" panose="02040503050203030202" pitchFamily="18" charset="0"/>
              </a:rPr>
              <a:t>…</a:t>
            </a:r>
            <a:r>
              <a:rPr kumimoji="0" lang="it-IT" sz="1350" b="0" i="0" u="none" strike="noStrike" kern="1200" cap="none" spc="0" normalizeH="0" baseline="0" noProof="0" dirty="0">
                <a:ln>
                  <a:noFill/>
                </a:ln>
                <a:solidFill>
                  <a:prstClr val="black"/>
                </a:solidFill>
                <a:effectLst/>
                <a:uLnTx/>
                <a:uFillTx/>
                <a:latin typeface="Calibri" charset="0"/>
                <a:ea typeface="+mn-ea"/>
                <a:cs typeface="+mn-cs"/>
              </a:rPr>
              <a:t>) </a:t>
            </a: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8661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schermata, Carattere, numero&#10;&#10;Descrizione generata automaticamente">
            <a:extLst>
              <a:ext uri="{FF2B5EF4-FFF2-40B4-BE49-F238E27FC236}">
                <a16:creationId xmlns:a16="http://schemas.microsoft.com/office/drawing/2014/main" id="{0B1A7B2C-490E-0AB3-557B-12D03D0E9E33}"/>
              </a:ext>
            </a:extLst>
          </p:cNvPr>
          <p:cNvPicPr>
            <a:picLocks noChangeAspect="1"/>
          </p:cNvPicPr>
          <p:nvPr/>
        </p:nvPicPr>
        <p:blipFill>
          <a:blip r:embed="rId2"/>
          <a:stretch>
            <a:fillRect/>
          </a:stretch>
        </p:blipFill>
        <p:spPr>
          <a:xfrm>
            <a:off x="0" y="112129"/>
            <a:ext cx="8755380" cy="4710172"/>
          </a:xfrm>
          <a:prstGeom prst="rect">
            <a:avLst/>
          </a:prstGeom>
        </p:spPr>
      </p:pic>
    </p:spTree>
    <p:extLst>
      <p:ext uri="{BB962C8B-B14F-4D97-AF65-F5344CB8AC3E}">
        <p14:creationId xmlns:p14="http://schemas.microsoft.com/office/powerpoint/2010/main" val="119214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17ABD4B-BB16-F534-76E7-41DAECCB6832}"/>
              </a:ext>
            </a:extLst>
          </p:cNvPr>
          <p:cNvSpPr txBox="1"/>
          <p:nvPr/>
        </p:nvSpPr>
        <p:spPr>
          <a:xfrm>
            <a:off x="1610901" y="1109814"/>
            <a:ext cx="6086475" cy="523220"/>
          </a:xfrm>
          <a:prstGeom prst="rect">
            <a:avLst/>
          </a:prstGeom>
          <a:noFill/>
        </p:spPr>
        <p:txBody>
          <a:bodyPr wrap="square" rtlCol="0">
            <a:spAutoFit/>
          </a:bodyPr>
          <a:lstStyle/>
          <a:p>
            <a:pPr algn="ctr"/>
            <a:r>
              <a:rPr lang="it-IT" sz="2800" b="1" dirty="0">
                <a:solidFill>
                  <a:schemeClr val="accent1">
                    <a:lumMod val="75000"/>
                  </a:schemeClr>
                </a:solidFill>
              </a:rPr>
              <a:t>Direttiva 2023/970 </a:t>
            </a:r>
          </a:p>
        </p:txBody>
      </p:sp>
      <p:sp>
        <p:nvSpPr>
          <p:cNvPr id="8" name="CasellaDiTesto 7">
            <a:extLst>
              <a:ext uri="{FF2B5EF4-FFF2-40B4-BE49-F238E27FC236}">
                <a16:creationId xmlns:a16="http://schemas.microsoft.com/office/drawing/2014/main" id="{50299849-3319-C156-4A88-5C66FED8853E}"/>
              </a:ext>
            </a:extLst>
          </p:cNvPr>
          <p:cNvSpPr txBox="1"/>
          <p:nvPr/>
        </p:nvSpPr>
        <p:spPr>
          <a:xfrm>
            <a:off x="518871" y="3310413"/>
            <a:ext cx="2367563" cy="461665"/>
          </a:xfrm>
          <a:prstGeom prst="rect">
            <a:avLst/>
          </a:prstGeom>
          <a:noFill/>
          <a:ln w="63500">
            <a:solidFill>
              <a:schemeClr val="accent4">
                <a:lumMod val="75000"/>
              </a:schemeClr>
            </a:solidFill>
          </a:ln>
        </p:spPr>
        <p:txBody>
          <a:bodyPr wrap="square" rtlCol="0">
            <a:spAutoFit/>
          </a:bodyPr>
          <a:lstStyle/>
          <a:p>
            <a:pPr algn="ctr"/>
            <a:r>
              <a:rPr lang="it-IT" sz="2400" b="1" dirty="0">
                <a:solidFill>
                  <a:schemeClr val="accent4">
                    <a:lumMod val="75000"/>
                  </a:schemeClr>
                </a:solidFill>
              </a:rPr>
              <a:t>trasparenza</a:t>
            </a:r>
          </a:p>
        </p:txBody>
      </p:sp>
      <p:sp>
        <p:nvSpPr>
          <p:cNvPr id="9" name="CasellaDiTesto 8">
            <a:extLst>
              <a:ext uri="{FF2B5EF4-FFF2-40B4-BE49-F238E27FC236}">
                <a16:creationId xmlns:a16="http://schemas.microsoft.com/office/drawing/2014/main" id="{7C20AC7E-94DE-2153-1E91-3C285DAB5F43}"/>
              </a:ext>
            </a:extLst>
          </p:cNvPr>
          <p:cNvSpPr txBox="1"/>
          <p:nvPr/>
        </p:nvSpPr>
        <p:spPr>
          <a:xfrm>
            <a:off x="6257568" y="3056498"/>
            <a:ext cx="2696116" cy="830997"/>
          </a:xfrm>
          <a:prstGeom prst="rect">
            <a:avLst/>
          </a:prstGeom>
          <a:noFill/>
          <a:ln w="63500">
            <a:solidFill>
              <a:schemeClr val="accent3">
                <a:lumMod val="75000"/>
              </a:schemeClr>
            </a:solidFill>
          </a:ln>
        </p:spPr>
        <p:txBody>
          <a:bodyPr wrap="square" rtlCol="0">
            <a:spAutoFit/>
          </a:bodyPr>
          <a:lstStyle/>
          <a:p>
            <a:pPr algn="ctr"/>
            <a:r>
              <a:rPr lang="it-IT" sz="2400" b="1" dirty="0">
                <a:solidFill>
                  <a:schemeClr val="accent3">
                    <a:lumMod val="50000"/>
                  </a:schemeClr>
                </a:solidFill>
              </a:rPr>
              <a:t>«lavoro di pari valore»</a:t>
            </a:r>
          </a:p>
        </p:txBody>
      </p:sp>
      <p:cxnSp>
        <p:nvCxnSpPr>
          <p:cNvPr id="11" name="Connettore 2 10">
            <a:extLst>
              <a:ext uri="{FF2B5EF4-FFF2-40B4-BE49-F238E27FC236}">
                <a16:creationId xmlns:a16="http://schemas.microsoft.com/office/drawing/2014/main" id="{328516C1-BA83-6A87-4D45-5B56DECC808E}"/>
              </a:ext>
            </a:extLst>
          </p:cNvPr>
          <p:cNvCxnSpPr>
            <a:cxnSpLocks/>
            <a:stCxn id="7" idx="2"/>
            <a:endCxn id="8" idx="3"/>
          </p:cNvCxnSpPr>
          <p:nvPr/>
        </p:nvCxnSpPr>
        <p:spPr>
          <a:xfrm flipH="1">
            <a:off x="2886434" y="1633034"/>
            <a:ext cx="1767705" cy="1908212"/>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a:extLst>
              <a:ext uri="{FF2B5EF4-FFF2-40B4-BE49-F238E27FC236}">
                <a16:creationId xmlns:a16="http://schemas.microsoft.com/office/drawing/2014/main" id="{0F13562F-DE27-BF1D-ED4A-E2B858D247B2}"/>
              </a:ext>
            </a:extLst>
          </p:cNvPr>
          <p:cNvCxnSpPr>
            <a:cxnSpLocks/>
            <a:stCxn id="7" idx="2"/>
            <a:endCxn id="9" idx="1"/>
          </p:cNvCxnSpPr>
          <p:nvPr/>
        </p:nvCxnSpPr>
        <p:spPr>
          <a:xfrm>
            <a:off x="4654139" y="1633034"/>
            <a:ext cx="1603429" cy="18389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nettore 4 29">
            <a:extLst>
              <a:ext uri="{FF2B5EF4-FFF2-40B4-BE49-F238E27FC236}">
                <a16:creationId xmlns:a16="http://schemas.microsoft.com/office/drawing/2014/main" id="{B1DD1C75-4283-6894-26DE-25CC5C134B96}"/>
              </a:ext>
            </a:extLst>
          </p:cNvPr>
          <p:cNvCxnSpPr>
            <a:cxnSpLocks/>
            <a:stCxn id="8" idx="2"/>
            <a:endCxn id="9" idx="2"/>
          </p:cNvCxnSpPr>
          <p:nvPr/>
        </p:nvCxnSpPr>
        <p:spPr>
          <a:xfrm rot="16200000" flipH="1">
            <a:off x="4596431" y="878299"/>
            <a:ext cx="115417" cy="5902973"/>
          </a:xfrm>
          <a:prstGeom prst="bentConnector3">
            <a:avLst>
              <a:gd name="adj1" fmla="val 298064"/>
            </a:avLst>
          </a:prstGeom>
          <a:ln w="63500" cmpd="thinThick">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38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E789A7B-FA6B-E16C-657D-613C375B3367}"/>
              </a:ext>
            </a:extLst>
          </p:cNvPr>
          <p:cNvSpPr txBox="1"/>
          <p:nvPr/>
        </p:nvSpPr>
        <p:spPr>
          <a:xfrm>
            <a:off x="194310" y="132062"/>
            <a:ext cx="3794760" cy="317009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it-IT" sz="2000" dirty="0"/>
              <a:t>Art. 7 </a:t>
            </a:r>
          </a:p>
          <a:p>
            <a:pPr algn="ctr"/>
            <a:r>
              <a:rPr lang="it-IT" sz="2000" b="1" dirty="0"/>
              <a:t>Diritto di informazione individuale</a:t>
            </a:r>
            <a:r>
              <a:rPr lang="it-IT" sz="2000" dirty="0"/>
              <a:t>: </a:t>
            </a:r>
            <a:r>
              <a:rPr lang="it-IT" sz="2000" dirty="0">
                <a:effectLst/>
              </a:rPr>
              <a:t>diritto di richiedere e ricevere per iscritto informazioni sul loro livello retributivo individuale e sui livelli retributivi medi, ripartiti per sesso, delle</a:t>
            </a:r>
            <a:r>
              <a:rPr lang="it-IT" sz="2000" b="1" dirty="0">
                <a:effectLst/>
              </a:rPr>
              <a:t> </a:t>
            </a:r>
            <a:r>
              <a:rPr lang="it-IT" sz="2000" b="1" u="sng" dirty="0">
                <a:solidFill>
                  <a:schemeClr val="bg1"/>
                </a:solidFill>
                <a:effectLst/>
              </a:rPr>
              <a:t>categorie</a:t>
            </a:r>
            <a:r>
              <a:rPr lang="it-IT" sz="2000" b="1" dirty="0">
                <a:effectLst/>
              </a:rPr>
              <a:t> </a:t>
            </a:r>
            <a:r>
              <a:rPr lang="it-IT" sz="2000" dirty="0">
                <a:effectLst/>
              </a:rPr>
              <a:t>di lavoratori che svolgono lo stesso lavoro o un lavoro di pari valore. </a:t>
            </a:r>
            <a:endParaRPr lang="it-IT" sz="2000" dirty="0"/>
          </a:p>
        </p:txBody>
      </p:sp>
      <p:sp>
        <p:nvSpPr>
          <p:cNvPr id="5" name="CasellaDiTesto 4">
            <a:extLst>
              <a:ext uri="{FF2B5EF4-FFF2-40B4-BE49-F238E27FC236}">
                <a16:creationId xmlns:a16="http://schemas.microsoft.com/office/drawing/2014/main" id="{9CB329E7-937C-4D08-0E40-89D274F00746}"/>
              </a:ext>
            </a:extLst>
          </p:cNvPr>
          <p:cNvSpPr txBox="1"/>
          <p:nvPr/>
        </p:nvSpPr>
        <p:spPr>
          <a:xfrm>
            <a:off x="4103372" y="180478"/>
            <a:ext cx="4751300" cy="132343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it-IT" sz="2000" dirty="0"/>
              <a:t>Art. 9 </a:t>
            </a:r>
            <a:r>
              <a:rPr lang="it-IT" sz="2000" b="1" dirty="0"/>
              <a:t>Obbligo di reporting </a:t>
            </a:r>
            <a:r>
              <a:rPr lang="it-IT" sz="2000" dirty="0"/>
              <a:t>per datori 100+</a:t>
            </a:r>
          </a:p>
          <a:p>
            <a:pPr algn="ctr"/>
            <a:r>
              <a:rPr lang="it-IT" sz="2000" dirty="0"/>
              <a:t>(comprende il </a:t>
            </a:r>
            <a:r>
              <a:rPr lang="it-IT" sz="2000" dirty="0" err="1"/>
              <a:t>gpg</a:t>
            </a:r>
            <a:r>
              <a:rPr lang="it-IT" sz="2000" dirty="0"/>
              <a:t> per ogni categoria, ripartito rispetto a paga base e componenti complementari/variabili)</a:t>
            </a:r>
          </a:p>
        </p:txBody>
      </p:sp>
      <p:sp>
        <p:nvSpPr>
          <p:cNvPr id="8" name="CasellaDiTesto 7">
            <a:extLst>
              <a:ext uri="{FF2B5EF4-FFF2-40B4-BE49-F238E27FC236}">
                <a16:creationId xmlns:a16="http://schemas.microsoft.com/office/drawing/2014/main" id="{EF8FEA3C-E735-BDA2-816E-7E375BB84BA0}"/>
              </a:ext>
            </a:extLst>
          </p:cNvPr>
          <p:cNvSpPr txBox="1"/>
          <p:nvPr/>
        </p:nvSpPr>
        <p:spPr>
          <a:xfrm>
            <a:off x="4217671" y="1885258"/>
            <a:ext cx="4077362" cy="175432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it-IT" dirty="0"/>
              <a:t>Art. 10 </a:t>
            </a:r>
            <a:r>
              <a:rPr lang="it-IT" b="1" dirty="0"/>
              <a:t>Obbligo di valutazione congiunta </a:t>
            </a:r>
            <a:r>
              <a:rPr lang="it-IT" dirty="0"/>
              <a:t>con rappresentanze sindacali se divario retributivo medio superiore al 5% in una qualsiasi </a:t>
            </a:r>
            <a:r>
              <a:rPr lang="it-IT" b="1" u="sng" dirty="0"/>
              <a:t>categoria</a:t>
            </a:r>
            <a:r>
              <a:rPr lang="it-IT" dirty="0"/>
              <a:t>, non motivato dal datore sulla base di criteri oggettivi e neutri sotto il profilo del genere</a:t>
            </a:r>
          </a:p>
        </p:txBody>
      </p:sp>
      <p:cxnSp>
        <p:nvCxnSpPr>
          <p:cNvPr id="7" name="Connettore 4 6">
            <a:extLst>
              <a:ext uri="{FF2B5EF4-FFF2-40B4-BE49-F238E27FC236}">
                <a16:creationId xmlns:a16="http://schemas.microsoft.com/office/drawing/2014/main" id="{E5EEF8A4-2A34-419D-0144-E6C54B22626C}"/>
              </a:ext>
            </a:extLst>
          </p:cNvPr>
          <p:cNvCxnSpPr>
            <a:cxnSpLocks/>
            <a:stCxn id="5" idx="2"/>
            <a:endCxn id="8" idx="3"/>
          </p:cNvCxnSpPr>
          <p:nvPr/>
        </p:nvCxnSpPr>
        <p:spPr>
          <a:xfrm rot="16200000" flipH="1">
            <a:off x="6757775" y="1225163"/>
            <a:ext cx="1258504" cy="1816011"/>
          </a:xfrm>
          <a:prstGeom prst="bentConnector4">
            <a:avLst>
              <a:gd name="adj1" fmla="val 15151"/>
              <a:gd name="adj2" fmla="val 120117"/>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CasellaDiTesto 17">
            <a:extLst>
              <a:ext uri="{FF2B5EF4-FFF2-40B4-BE49-F238E27FC236}">
                <a16:creationId xmlns:a16="http://schemas.microsoft.com/office/drawing/2014/main" id="{4960F6D8-A603-A908-DEC0-4B396AF20576}"/>
              </a:ext>
            </a:extLst>
          </p:cNvPr>
          <p:cNvSpPr txBox="1"/>
          <p:nvPr/>
        </p:nvSpPr>
        <p:spPr>
          <a:xfrm>
            <a:off x="5539971" y="4230749"/>
            <a:ext cx="3314700" cy="830997"/>
          </a:xfrm>
          <a:prstGeom prst="rect">
            <a:avLst/>
          </a:prstGeom>
          <a:solidFill>
            <a:schemeClr val="accent3">
              <a:lumMod val="50000"/>
            </a:schemeClr>
          </a:solidFill>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it-IT" sz="2400" dirty="0"/>
              <a:t>Questione del «lavoro di pari valore»</a:t>
            </a:r>
          </a:p>
        </p:txBody>
      </p:sp>
      <p:sp>
        <p:nvSpPr>
          <p:cNvPr id="19" name="CasellaDiTesto 18">
            <a:extLst>
              <a:ext uri="{FF2B5EF4-FFF2-40B4-BE49-F238E27FC236}">
                <a16:creationId xmlns:a16="http://schemas.microsoft.com/office/drawing/2014/main" id="{AA408A39-F5B1-D9F6-3E49-6FEE58003981}"/>
              </a:ext>
            </a:extLst>
          </p:cNvPr>
          <p:cNvSpPr txBox="1"/>
          <p:nvPr/>
        </p:nvSpPr>
        <p:spPr>
          <a:xfrm>
            <a:off x="948690" y="4132024"/>
            <a:ext cx="3154681" cy="830997"/>
          </a:xfrm>
          <a:prstGeom prst="rect">
            <a:avLst/>
          </a:prstGeom>
          <a:noFill/>
          <a:ln w="63500">
            <a:solidFill>
              <a:schemeClr val="accent3">
                <a:lumMod val="50000"/>
              </a:schemeClr>
            </a:solidFill>
          </a:ln>
        </p:spPr>
        <p:txBody>
          <a:bodyPr wrap="square">
            <a:spAutoFit/>
          </a:bodyPr>
          <a:lstStyle/>
          <a:p>
            <a:pPr algn="ctr"/>
            <a:r>
              <a:rPr lang="it-IT" sz="2400" b="1" dirty="0">
                <a:solidFill>
                  <a:schemeClr val="accent3">
                    <a:lumMod val="50000"/>
                  </a:schemeClr>
                </a:solidFill>
                <a:effectLst/>
              </a:rPr>
              <a:t>«categoria di lavoratori»</a:t>
            </a:r>
            <a:endParaRPr lang="it-IT" sz="2400" dirty="0">
              <a:solidFill>
                <a:schemeClr val="accent3">
                  <a:lumMod val="50000"/>
                </a:schemeClr>
              </a:solidFill>
            </a:endParaRPr>
          </a:p>
        </p:txBody>
      </p:sp>
      <p:cxnSp>
        <p:nvCxnSpPr>
          <p:cNvPr id="22" name="Connettore 4 21">
            <a:extLst>
              <a:ext uri="{FF2B5EF4-FFF2-40B4-BE49-F238E27FC236}">
                <a16:creationId xmlns:a16="http://schemas.microsoft.com/office/drawing/2014/main" id="{0B1868E4-A043-9E68-648E-25F585F2C157}"/>
              </a:ext>
            </a:extLst>
          </p:cNvPr>
          <p:cNvCxnSpPr>
            <a:cxnSpLocks/>
            <a:stCxn id="4" idx="2"/>
            <a:endCxn id="19" idx="0"/>
          </p:cNvCxnSpPr>
          <p:nvPr/>
        </p:nvCxnSpPr>
        <p:spPr>
          <a:xfrm rot="16200000" flipH="1">
            <a:off x="1893929" y="3499921"/>
            <a:ext cx="829863" cy="434341"/>
          </a:xfrm>
          <a:prstGeom prst="bentConnector3">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25" name="Connettore 4 24">
            <a:extLst>
              <a:ext uri="{FF2B5EF4-FFF2-40B4-BE49-F238E27FC236}">
                <a16:creationId xmlns:a16="http://schemas.microsoft.com/office/drawing/2014/main" id="{5A723003-D134-97E1-A1A6-AE09585E89CC}"/>
              </a:ext>
            </a:extLst>
          </p:cNvPr>
          <p:cNvCxnSpPr>
            <a:cxnSpLocks/>
            <a:stCxn id="8" idx="2"/>
            <a:endCxn id="19" idx="0"/>
          </p:cNvCxnSpPr>
          <p:nvPr/>
        </p:nvCxnSpPr>
        <p:spPr>
          <a:xfrm rot="5400000">
            <a:off x="4144972" y="2020644"/>
            <a:ext cx="492440" cy="3730321"/>
          </a:xfrm>
          <a:prstGeom prst="bentConnector3">
            <a:avLst/>
          </a:prstGeom>
          <a:ln w="635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ttore 4 27">
            <a:extLst>
              <a:ext uri="{FF2B5EF4-FFF2-40B4-BE49-F238E27FC236}">
                <a16:creationId xmlns:a16="http://schemas.microsoft.com/office/drawing/2014/main" id="{031F374F-3DBB-2DD2-357E-64641D0093B4}"/>
              </a:ext>
            </a:extLst>
          </p:cNvPr>
          <p:cNvCxnSpPr>
            <a:cxnSpLocks/>
            <a:stCxn id="19" idx="3"/>
            <a:endCxn id="18" idx="1"/>
          </p:cNvCxnSpPr>
          <p:nvPr/>
        </p:nvCxnSpPr>
        <p:spPr>
          <a:xfrm>
            <a:off x="4103371" y="4547523"/>
            <a:ext cx="1436600" cy="98725"/>
          </a:xfrm>
          <a:prstGeom prst="bentConnector3">
            <a:avLst/>
          </a:prstGeom>
          <a:ln w="635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72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44305E3-F1AA-036E-B464-51B92F0D42A8}"/>
              </a:ext>
            </a:extLst>
          </p:cNvPr>
          <p:cNvSpPr txBox="1"/>
          <p:nvPr/>
        </p:nvSpPr>
        <p:spPr>
          <a:xfrm>
            <a:off x="-37214" y="754380"/>
            <a:ext cx="9218428" cy="3139321"/>
          </a:xfrm>
          <a:prstGeom prst="rect">
            <a:avLst/>
          </a:prstGeom>
          <a:noFill/>
        </p:spPr>
        <p:txBody>
          <a:bodyPr wrap="square">
            <a:spAutoFit/>
          </a:bodyPr>
          <a:lstStyle/>
          <a:p>
            <a:r>
              <a:rPr lang="it-IT" sz="2200" i="1" dirty="0">
                <a:solidFill>
                  <a:schemeClr val="accent5">
                    <a:lumMod val="75000"/>
                  </a:schemeClr>
                </a:solidFill>
                <a:effectLst/>
              </a:rPr>
              <a:t>Articolo </a:t>
            </a:r>
            <a:r>
              <a:rPr lang="it-IT" sz="2200" i="1" dirty="0">
                <a:solidFill>
                  <a:schemeClr val="accent5">
                    <a:lumMod val="75000"/>
                  </a:schemeClr>
                </a:solidFill>
              </a:rPr>
              <a:t>3</a:t>
            </a:r>
            <a:r>
              <a:rPr lang="it-IT" sz="2200" i="1" dirty="0">
                <a:solidFill>
                  <a:schemeClr val="accent5">
                    <a:lumMod val="75000"/>
                  </a:schemeClr>
                </a:solidFill>
                <a:effectLst/>
              </a:rPr>
              <a:t> </a:t>
            </a:r>
            <a:endParaRPr lang="it-IT" sz="2200" dirty="0">
              <a:solidFill>
                <a:schemeClr val="accent5">
                  <a:lumMod val="75000"/>
                </a:schemeClr>
              </a:solidFill>
            </a:endParaRPr>
          </a:p>
          <a:p>
            <a:r>
              <a:rPr lang="it-IT" sz="2200" b="1" dirty="0">
                <a:solidFill>
                  <a:schemeClr val="accent5">
                    <a:lumMod val="75000"/>
                  </a:schemeClr>
                </a:solidFill>
                <a:effectLst/>
              </a:rPr>
              <a:t>Definizioni</a:t>
            </a:r>
          </a:p>
          <a:p>
            <a:endParaRPr lang="it-IT" sz="2200" dirty="0"/>
          </a:p>
          <a:p>
            <a:pPr algn="just"/>
            <a:r>
              <a:rPr lang="it-IT" sz="2200" dirty="0"/>
              <a:t>1</a:t>
            </a:r>
            <a:r>
              <a:rPr lang="it-IT" sz="2200" dirty="0">
                <a:effectLst/>
              </a:rPr>
              <a:t>. lett. h) </a:t>
            </a:r>
            <a:r>
              <a:rPr lang="it-IT" sz="2200" b="1" dirty="0">
                <a:solidFill>
                  <a:schemeClr val="accent5">
                    <a:lumMod val="75000"/>
                  </a:schemeClr>
                </a:solidFill>
                <a:effectLst/>
              </a:rPr>
              <a:t>«categoria di lavoratori»</a:t>
            </a:r>
            <a:r>
              <a:rPr lang="it-IT" sz="2200" dirty="0">
                <a:effectLst/>
              </a:rPr>
              <a:t>: i lavoratori che svolgono lo stesso lavoro o </a:t>
            </a:r>
            <a:r>
              <a:rPr lang="it-IT" sz="2200" b="1" dirty="0">
                <a:solidFill>
                  <a:schemeClr val="accent5">
                    <a:lumMod val="75000"/>
                  </a:schemeClr>
                </a:solidFill>
                <a:effectLst/>
              </a:rPr>
              <a:t>un lavoro di pari valore </a:t>
            </a:r>
            <a:r>
              <a:rPr lang="it-IT" sz="2200" dirty="0">
                <a:effectLst/>
              </a:rPr>
              <a:t>raggruppati in modo non arbitrario sulla base dei criteri non discriminatori, oggettivi e neutri sotto il profilo del genere </a:t>
            </a:r>
            <a:r>
              <a:rPr lang="it-IT" sz="2200" b="1" dirty="0">
                <a:solidFill>
                  <a:schemeClr val="accent5">
                    <a:lumMod val="75000"/>
                  </a:schemeClr>
                </a:solidFill>
                <a:effectLst/>
              </a:rPr>
              <a:t>di cui all'articolo 4, paragrafo 4</a:t>
            </a:r>
            <a:r>
              <a:rPr lang="it-IT" sz="2200" dirty="0">
                <a:effectLst/>
              </a:rPr>
              <a:t>, dal datore di lavoro dei lavoratori e, se del caso, in collaborazione con i rappresentanti dei lavoratori conformemente al diritto e/o alle prassi nazionali; </a:t>
            </a:r>
          </a:p>
        </p:txBody>
      </p:sp>
    </p:spTree>
    <p:extLst>
      <p:ext uri="{BB962C8B-B14F-4D97-AF65-F5344CB8AC3E}">
        <p14:creationId xmlns:p14="http://schemas.microsoft.com/office/powerpoint/2010/main" val="404778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3B1AA11-FEEC-78F9-9EB8-F0F9105FA233}"/>
              </a:ext>
            </a:extLst>
          </p:cNvPr>
          <p:cNvSpPr txBox="1"/>
          <p:nvPr/>
        </p:nvSpPr>
        <p:spPr>
          <a:xfrm>
            <a:off x="0" y="155704"/>
            <a:ext cx="9218428" cy="4832092"/>
          </a:xfrm>
          <a:prstGeom prst="rect">
            <a:avLst/>
          </a:prstGeom>
          <a:noFill/>
        </p:spPr>
        <p:txBody>
          <a:bodyPr wrap="square">
            <a:spAutoFit/>
          </a:bodyPr>
          <a:lstStyle/>
          <a:p>
            <a:r>
              <a:rPr lang="it-IT" sz="2200" i="1" dirty="0">
                <a:solidFill>
                  <a:schemeClr val="accent5">
                    <a:lumMod val="75000"/>
                  </a:schemeClr>
                </a:solidFill>
                <a:effectLst/>
              </a:rPr>
              <a:t>Articolo 4 </a:t>
            </a:r>
            <a:endParaRPr lang="it-IT" sz="2200" dirty="0">
              <a:solidFill>
                <a:schemeClr val="accent5">
                  <a:lumMod val="75000"/>
                </a:schemeClr>
              </a:solidFill>
            </a:endParaRPr>
          </a:p>
          <a:p>
            <a:r>
              <a:rPr lang="it-IT" sz="2200" b="1" dirty="0">
                <a:solidFill>
                  <a:schemeClr val="accent5">
                    <a:lumMod val="75000"/>
                  </a:schemeClr>
                </a:solidFill>
              </a:rPr>
              <a:t>Stesso lavoro e lavoro di pari valore</a:t>
            </a:r>
            <a:endParaRPr lang="it-IT" sz="2200" b="1" dirty="0">
              <a:solidFill>
                <a:schemeClr val="accent5">
                  <a:lumMod val="75000"/>
                </a:schemeClr>
              </a:solidFill>
              <a:effectLst/>
            </a:endParaRPr>
          </a:p>
          <a:p>
            <a:endParaRPr lang="it-IT" sz="2200" dirty="0"/>
          </a:p>
          <a:p>
            <a:pPr algn="just"/>
            <a:r>
              <a:rPr lang="it-IT" sz="2200" dirty="0">
                <a:effectLst/>
              </a:rPr>
              <a:t>4. I sistemi retributivi sono tali da consentire di valutare se i lavoratori si trovano in una situazione comparabile per quanto riguarda il valore del lavoro sulla base di criteri oggettivi e neutri sotto il profilo del genere </a:t>
            </a:r>
            <a:r>
              <a:rPr lang="it-IT" sz="2200" b="1" dirty="0">
                <a:solidFill>
                  <a:schemeClr val="accent5">
                    <a:lumMod val="75000"/>
                  </a:schemeClr>
                </a:solidFill>
                <a:effectLst/>
              </a:rPr>
              <a:t>concordati con i rappresentanti dei lavoratori, laddove tali rappresentanti esistano.</a:t>
            </a:r>
            <a:r>
              <a:rPr lang="it-IT" sz="2200" dirty="0">
                <a:effectLst/>
              </a:rPr>
              <a:t> Tali criteri non si fondano, direttamente o indirettamente, sul sesso dei lavoratori e includono </a:t>
            </a:r>
            <a:r>
              <a:rPr lang="it-IT" sz="2200" b="1" dirty="0">
                <a:solidFill>
                  <a:srgbClr val="C00000"/>
                </a:solidFill>
                <a:effectLst/>
              </a:rPr>
              <a:t>le competenze, l'impegno, le responsabilit</a:t>
            </a:r>
            <a:r>
              <a:rPr lang="it-IT" sz="2200" b="1" dirty="0">
                <a:solidFill>
                  <a:srgbClr val="C00000"/>
                </a:solidFill>
              </a:rPr>
              <a:t>à</a:t>
            </a:r>
            <a:r>
              <a:rPr lang="it-IT" sz="2200" b="1" dirty="0">
                <a:solidFill>
                  <a:srgbClr val="C00000"/>
                </a:solidFill>
                <a:effectLst/>
              </a:rPr>
              <a:t> e le condizioni di lavoro</a:t>
            </a:r>
            <a:r>
              <a:rPr lang="it-IT" sz="2200" dirty="0">
                <a:effectLst/>
              </a:rPr>
              <a:t>, nonché, se del caso, qualsiasi altro fattore pertinente al lavoro o alla posizione specifici. Sono applicati in modo oggettivo e neutro dal punto di vista del genere, escludendo qualsiasi discriminazione diretta o indiretta fondata sul sesso. </a:t>
            </a:r>
            <a:r>
              <a:rPr lang="it-IT" sz="2200" b="1" dirty="0">
                <a:solidFill>
                  <a:schemeClr val="accent5">
                    <a:lumMod val="75000"/>
                  </a:schemeClr>
                </a:solidFill>
                <a:effectLst/>
              </a:rPr>
              <a:t>In particolare, le pertinenti </a:t>
            </a:r>
            <a:r>
              <a:rPr lang="it-IT" sz="2200" b="1" dirty="0">
                <a:solidFill>
                  <a:srgbClr val="C00000"/>
                </a:solidFill>
                <a:effectLst/>
              </a:rPr>
              <a:t>competenze trasversali </a:t>
            </a:r>
            <a:r>
              <a:rPr lang="it-IT" sz="2200" b="1" dirty="0">
                <a:solidFill>
                  <a:schemeClr val="accent5">
                    <a:lumMod val="75000"/>
                  </a:schemeClr>
                </a:solidFill>
                <a:effectLst/>
              </a:rPr>
              <a:t>non devono essere sottovalutate</a:t>
            </a:r>
            <a:r>
              <a:rPr lang="it-IT" sz="2200" dirty="0">
                <a:effectLst/>
              </a:rPr>
              <a:t>. </a:t>
            </a:r>
          </a:p>
        </p:txBody>
      </p:sp>
    </p:spTree>
    <p:extLst>
      <p:ext uri="{BB962C8B-B14F-4D97-AF65-F5344CB8AC3E}">
        <p14:creationId xmlns:p14="http://schemas.microsoft.com/office/powerpoint/2010/main" val="295863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44305E3-F1AA-036E-B464-51B92F0D42A8}"/>
              </a:ext>
            </a:extLst>
          </p:cNvPr>
          <p:cNvSpPr txBox="1"/>
          <p:nvPr/>
        </p:nvSpPr>
        <p:spPr>
          <a:xfrm>
            <a:off x="-74428" y="342543"/>
            <a:ext cx="9218428" cy="4154984"/>
          </a:xfrm>
          <a:prstGeom prst="rect">
            <a:avLst/>
          </a:prstGeom>
          <a:noFill/>
        </p:spPr>
        <p:txBody>
          <a:bodyPr wrap="square">
            <a:spAutoFit/>
          </a:bodyPr>
          <a:lstStyle/>
          <a:p>
            <a:r>
              <a:rPr lang="it-IT" sz="2200" i="1" dirty="0">
                <a:solidFill>
                  <a:schemeClr val="accent5">
                    <a:lumMod val="75000"/>
                  </a:schemeClr>
                </a:solidFill>
                <a:effectLst/>
              </a:rPr>
              <a:t>Articolo 10 </a:t>
            </a:r>
            <a:endParaRPr lang="it-IT" sz="2200" dirty="0">
              <a:solidFill>
                <a:schemeClr val="accent5">
                  <a:lumMod val="75000"/>
                </a:schemeClr>
              </a:solidFill>
            </a:endParaRPr>
          </a:p>
          <a:p>
            <a:r>
              <a:rPr lang="it-IT" sz="2200" b="1" dirty="0">
                <a:solidFill>
                  <a:schemeClr val="accent5">
                    <a:lumMod val="75000"/>
                  </a:schemeClr>
                </a:solidFill>
                <a:effectLst/>
              </a:rPr>
              <a:t>Valutazione congiunta delle retribuzioni </a:t>
            </a:r>
          </a:p>
          <a:p>
            <a:endParaRPr lang="it-IT" sz="2200" dirty="0"/>
          </a:p>
          <a:p>
            <a:pPr algn="just"/>
            <a:r>
              <a:rPr lang="it-IT" sz="2200" dirty="0">
                <a:effectLst/>
              </a:rPr>
              <a:t>4. Nell'attuare le misure derivanti dalla valutazione congiunta delle retribuzioni, il datore di lavoro corregge le differenze di retribuzione immotivate entro un periodo di tempo ragionevole, in stretta collaborazione con i rappresentanti dei lavoratori, conformemente al diritto e/o alle prassi nazionali. L'ispettorato del lavoro e/o l'organismo per la parit</a:t>
            </a:r>
            <a:r>
              <a:rPr lang="it-IT" sz="2200" dirty="0"/>
              <a:t>à</a:t>
            </a:r>
            <a:r>
              <a:rPr lang="it-IT" sz="2200" dirty="0">
                <a:effectLst/>
              </a:rPr>
              <a:t> possono essere invitati a prendere parte alla procedura. </a:t>
            </a:r>
            <a:r>
              <a:rPr lang="it-IT" sz="2200" b="1" dirty="0">
                <a:solidFill>
                  <a:schemeClr val="accent5">
                    <a:lumMod val="75000"/>
                  </a:schemeClr>
                </a:solidFill>
                <a:effectLst/>
              </a:rPr>
              <a:t>L'attuazione delle misure comprende un'analisi degli attuali sistemi di valutazione e classificazione professionale neutri sotto il profilo del genere o l'istituzione di tali sistemi per garantire l'esclusione di qualsiasi discriminazione retributiva diretta o indiretta fondata sul sesso. </a:t>
            </a:r>
            <a:endParaRPr lang="it-IT" sz="2200" b="1" dirty="0">
              <a:solidFill>
                <a:schemeClr val="accent5">
                  <a:lumMod val="75000"/>
                </a:schemeClr>
              </a:solidFill>
            </a:endParaRPr>
          </a:p>
        </p:txBody>
      </p:sp>
    </p:spTree>
    <p:extLst>
      <p:ext uri="{BB962C8B-B14F-4D97-AF65-F5344CB8AC3E}">
        <p14:creationId xmlns:p14="http://schemas.microsoft.com/office/powerpoint/2010/main" val="60982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7ECEE4C-3AAD-C8BE-3CFF-0FB8D1F0BA9C}"/>
              </a:ext>
            </a:extLst>
          </p:cNvPr>
          <p:cNvSpPr txBox="1"/>
          <p:nvPr/>
        </p:nvSpPr>
        <p:spPr>
          <a:xfrm>
            <a:off x="0" y="113384"/>
            <a:ext cx="8995143" cy="4916731"/>
          </a:xfrm>
          <a:prstGeom prst="rect">
            <a:avLst/>
          </a:prstGeom>
          <a:noFill/>
        </p:spPr>
        <p:txBody>
          <a:bodyPr wrap="square">
            <a:spAutoFit/>
          </a:bodyPr>
          <a:lstStyle/>
          <a:p>
            <a:r>
              <a:rPr lang="it-IT" sz="2000" i="1" dirty="0">
                <a:solidFill>
                  <a:schemeClr val="accent5">
                    <a:lumMod val="75000"/>
                  </a:schemeClr>
                </a:solidFill>
              </a:rPr>
              <a:t>Articolo 4 </a:t>
            </a:r>
            <a:endParaRPr lang="it-IT" sz="2000" dirty="0">
              <a:solidFill>
                <a:schemeClr val="accent5">
                  <a:lumMod val="75000"/>
                </a:schemeClr>
              </a:solidFill>
            </a:endParaRPr>
          </a:p>
          <a:p>
            <a:pPr algn="just"/>
            <a:r>
              <a:rPr lang="it-IT" sz="2000" b="1" dirty="0">
                <a:solidFill>
                  <a:schemeClr val="accent5">
                    <a:lumMod val="75000"/>
                  </a:schemeClr>
                </a:solidFill>
              </a:rPr>
              <a:t>Stesso lavoro e lavoro di pari valore </a:t>
            </a:r>
            <a:endParaRPr lang="it-IT" sz="2000" dirty="0">
              <a:solidFill>
                <a:schemeClr val="accent5">
                  <a:lumMod val="75000"/>
                </a:schemeClr>
              </a:solidFill>
            </a:endParaRPr>
          </a:p>
          <a:p>
            <a:pPr algn="just"/>
            <a:r>
              <a:rPr lang="it-IT" sz="2000" dirty="0"/>
              <a:t>[…]</a:t>
            </a:r>
          </a:p>
          <a:p>
            <a:pPr algn="just"/>
            <a:r>
              <a:rPr lang="it-IT" sz="2000" dirty="0"/>
              <a:t>2. </a:t>
            </a:r>
            <a:r>
              <a:rPr lang="it-IT" sz="2000" b="1" dirty="0">
                <a:solidFill>
                  <a:srgbClr val="C00000"/>
                </a:solidFill>
              </a:rPr>
              <a:t>Gli Stati membri, in consultazione con gli organismi per la parità, adottano le misure necessarie per assicurare la disponibilità di strumenti o metodologie di analisi </a:t>
            </a:r>
            <a:r>
              <a:rPr lang="it-IT" sz="2000" dirty="0"/>
              <a:t>e per far sì che a tali strumenti o metodologie si possa accedere facilmente allo scopo di sostenere e guidare la valutazione e il confronto del valore del lavoro conformemente ai criteri di cui al presente articolo. Tali strumenti o metodologie consentono ai datori di lavoro e/o alle parti sociali di istituire e utilizzare facilmente </a:t>
            </a:r>
            <a:r>
              <a:rPr lang="it-IT" sz="2000" b="1" dirty="0">
                <a:solidFill>
                  <a:schemeClr val="accent5">
                    <a:lumMod val="75000"/>
                  </a:schemeClr>
                </a:solidFill>
              </a:rPr>
              <a:t>sistemi di valutazione e classificazione professionale neutri sotto il profilo del genere che escludano qualsiasi discriminazione retributiva fondata sul sesso. </a:t>
            </a:r>
          </a:p>
          <a:p>
            <a:pPr algn="just"/>
            <a:r>
              <a:rPr lang="it-IT" sz="2000" dirty="0"/>
              <a:t>3. </a:t>
            </a:r>
            <a:r>
              <a:rPr lang="it-IT" sz="2000" dirty="0">
                <a:effectLst/>
                <a:latin typeface="EUAlbertina"/>
              </a:rPr>
              <a:t>Se del caso, la Commissione può aggiornare gli orientamenti a livello dell'Unione relativi ai sistemi di valutazione e classificazione professionale neutri sotto il profilo del genere, in consultazione con l'Istituto europeo per l'uguaglianza di genere (EIGE). </a:t>
            </a:r>
            <a:endParaRPr lang="it-IT" sz="2000" dirty="0"/>
          </a:p>
          <a:p>
            <a:pPr algn="just"/>
            <a:r>
              <a:rPr lang="it-IT" sz="2000" dirty="0"/>
              <a:t>4. […]</a:t>
            </a:r>
          </a:p>
          <a:p>
            <a:endParaRPr lang="it-IT" sz="1350" dirty="0"/>
          </a:p>
        </p:txBody>
      </p:sp>
    </p:spTree>
    <p:extLst>
      <p:ext uri="{BB962C8B-B14F-4D97-AF65-F5344CB8AC3E}">
        <p14:creationId xmlns:p14="http://schemas.microsoft.com/office/powerpoint/2010/main" val="18897077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15926</TotalTime>
  <Words>2112</Words>
  <Application>Microsoft Macintosh PowerPoint</Application>
  <PresentationFormat>Presentazione su schermo (16:9)</PresentationFormat>
  <Paragraphs>132</Paragraphs>
  <Slides>30</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30</vt:i4>
      </vt:variant>
    </vt:vector>
  </HeadingPairs>
  <TitlesOfParts>
    <vt:vector size="36" baseType="lpstr">
      <vt:lpstr>MS Mincho</vt:lpstr>
      <vt:lpstr>Arial</vt:lpstr>
      <vt:lpstr>Calibri</vt:lpstr>
      <vt:lpstr>EUAlbertina</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mp</dc:creator>
  <cp:lastModifiedBy>Marco Peruzzi</cp:lastModifiedBy>
  <cp:revision>386</cp:revision>
  <cp:lastPrinted>2024-07-08T11:47:52Z</cp:lastPrinted>
  <dcterms:created xsi:type="dcterms:W3CDTF">2016-03-25T11:47:54Z</dcterms:created>
  <dcterms:modified xsi:type="dcterms:W3CDTF">2025-03-18T08:34:08Z</dcterms:modified>
</cp:coreProperties>
</file>