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Montserrat SemiBold" panose="000007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9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354" y="132"/>
      </p:cViewPr>
      <p:guideLst>
        <p:guide orient="horz" pos="23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10799f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10799f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10799fc14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910799fc14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L'icona del "pugno chiuso" simboleggia anche la rivolta delle persone in tutto il mondo contro le ingiustizie climatiche.  Il "pugno chiuso" è stato pensato anche per rappresentare un messaggio di liberazione dai combustibili fossili, dai debiti, dagli impatti climatici e da altri problemi sociali ed economici causati dal cambiamento climatico.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10799fc14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910799fc14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1017ae1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1017ae1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1017ae11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1017ae11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10799fc1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10799fc1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1017ae11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1017ae11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10799fc14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910799fc14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10799fc1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10799fc1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10799fc1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10799fc1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10799fc1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10799fc1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10799fc1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10799fc1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10799fc1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10799fc1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10799fc1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10799fc1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10799fc14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910799fc14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10799fc1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10799fc1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                                    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89600" y="1899325"/>
            <a:ext cx="7809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6312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Giornata d'azione globale</a:t>
            </a:r>
            <a:endParaRPr sz="5000">
              <a:solidFill>
                <a:srgbClr val="06312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Montserrat"/>
                <a:ea typeface="Montserrat"/>
                <a:cs typeface="Montserrat"/>
                <a:sym typeface="Montserrat"/>
              </a:rPr>
              <a:t>9 dicembre 2023</a:t>
            </a:r>
            <a:endParaRPr sz="35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highlight>
                  <a:srgbClr val="06312F"/>
                </a:highlight>
                <a:latin typeface="Montserrat"/>
                <a:ea typeface="Montserrat"/>
                <a:cs typeface="Montserrat"/>
                <a:sym typeface="Montserrat"/>
              </a:rPr>
              <a:t>Finalizzazione del concetto</a:t>
            </a:r>
            <a:endParaRPr sz="3500" b="1">
              <a:solidFill>
                <a:schemeClr val="lt1"/>
              </a:solidFill>
              <a:highlight>
                <a:srgbClr val="06312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r="18685" b="6620"/>
          <a:stretch/>
        </p:blipFill>
        <p:spPr>
          <a:xfrm>
            <a:off x="0" y="0"/>
            <a:ext cx="84370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2586250" y="275550"/>
            <a:ext cx="64857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C8DC00"/>
                </a:solidFill>
                <a:latin typeface="Montserrat"/>
                <a:ea typeface="Montserrat"/>
                <a:cs typeface="Montserrat"/>
                <a:sym typeface="Montserrat"/>
              </a:rPr>
              <a:t>2. L'</a:t>
            </a: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UNIFYING VISUAL </a:t>
            </a:r>
            <a:r>
              <a:rPr lang="en" sz="2500">
                <a:latin typeface="Montserrat SemiBold"/>
                <a:ea typeface="Montserrat SemiBold"/>
                <a:cs typeface="Montserrat SemiBold"/>
                <a:sym typeface="Montserrat SemiBold"/>
              </a:rPr>
              <a:t>servirà come motivo di tutte le azioni del 9 dicembre per collegare tutte le azioni nell'ambito della Giornata globale d'azione ed esprimere l'idea di intensificare la nostra lotta per la giustizia climatica: Icone e grafici 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a forma di pugno chiuso </a:t>
            </a:r>
            <a:r>
              <a:rPr lang="en" sz="2500">
                <a:latin typeface="Montserrat SemiBold"/>
                <a:ea typeface="Montserrat SemiBold"/>
                <a:cs typeface="Montserrat SemiBold"/>
                <a:sym typeface="Montserrat SemiBold"/>
              </a:rPr>
              <a:t>(singoli o multipli). </a:t>
            </a: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Dovremmo assicurarci che siano rappresentati diversi generi e razze.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r="18685" b="6620"/>
          <a:stretch/>
        </p:blipFill>
        <p:spPr>
          <a:xfrm>
            <a:off x="0" y="0"/>
            <a:ext cx="84370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2586250" y="275550"/>
            <a:ext cx="64857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C8DC00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Il segretariato della Coalizione COP28 svilupperà diversi campioni che potranno essere utilizzati. </a:t>
            </a:r>
            <a:r>
              <a:rPr lang="en" sz="2500">
                <a:latin typeface="Montserrat SemiBold"/>
                <a:ea typeface="Montserrat SemiBold"/>
                <a:cs typeface="Montserrat SemiBold"/>
                <a:sym typeface="Montserrat SemiBold"/>
              </a:rPr>
              <a:t>Ma le organizzazioni partecipanti possono anche progettare, ridisegnare e adattare la grafica per il loro uso.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Montserrat SemiBold"/>
                <a:ea typeface="Montserrat SemiBold"/>
                <a:cs typeface="Montserrat SemiBold"/>
                <a:sym typeface="Montserrat SemiBold"/>
              </a:rPr>
              <a:t>Per le diverse richieste e chiamate si possono usare diverse grafiche del pugno chiuso.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b="5231"/>
          <a:stretch/>
        </p:blipFill>
        <p:spPr>
          <a:xfrm>
            <a:off x="185000" y="324463"/>
            <a:ext cx="1832100" cy="201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 b="12732"/>
          <a:stretch/>
        </p:blipFill>
        <p:spPr>
          <a:xfrm>
            <a:off x="6207138" y="57213"/>
            <a:ext cx="2572600" cy="24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8103" y="99588"/>
            <a:ext cx="2466975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0429" y="2631362"/>
            <a:ext cx="2526013" cy="235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988" y="4420375"/>
            <a:ext cx="1541924" cy="6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185000" y="2771700"/>
            <a:ext cx="2634600" cy="1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IMMAGINI </a:t>
            </a:r>
            <a:endParaRPr sz="18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QUI </a:t>
            </a:r>
            <a:r>
              <a:rPr lang="en" sz="1800" b="1" u="sng" dirty="0">
                <a:latin typeface="Montserrat"/>
                <a:ea typeface="Montserrat"/>
                <a:cs typeface="Montserrat"/>
                <a:sym typeface="Montserrat"/>
              </a:rPr>
              <a:t>NON </a:t>
            </a:r>
            <a:r>
              <a:rPr lang="en" sz="18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SONO SOTTO </a:t>
            </a:r>
            <a:endParaRPr sz="18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COPYRIGHT</a:t>
            </a:r>
            <a:endParaRPr sz="16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e può essere utilizzato</a:t>
            </a:r>
            <a:endParaRPr sz="16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1875" y="2718350"/>
            <a:ext cx="2182801" cy="21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06575" y="2801150"/>
            <a:ext cx="2017200" cy="20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77625" y="0"/>
            <a:ext cx="2841523" cy="284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>
            <a:alphaModFix/>
          </a:blip>
          <a:srcRect b="13985"/>
          <a:stretch/>
        </p:blipFill>
        <p:spPr>
          <a:xfrm>
            <a:off x="3304825" y="2318750"/>
            <a:ext cx="2690100" cy="24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5225" y="743475"/>
            <a:ext cx="3503498" cy="350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50" y="164850"/>
            <a:ext cx="5819725" cy="23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514725" y="2631388"/>
            <a:ext cx="3075000" cy="17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Le immagini qui presenti </a:t>
            </a:r>
            <a:r>
              <a:rPr lang="en" sz="2000" b="1" u="sng" dirty="0">
                <a:latin typeface="Montserrat"/>
                <a:ea typeface="Montserrat"/>
                <a:cs typeface="Montserrat"/>
                <a:sym typeface="Montserrat"/>
              </a:rPr>
              <a:t>non sono </a:t>
            </a:r>
            <a:r>
              <a:rPr lang="en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sotto copyright</a:t>
            </a:r>
            <a:endParaRPr sz="20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e può essere utilizzato</a:t>
            </a:r>
            <a:endParaRPr sz="20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56" name="Google Shape;156;p25"/>
          <p:cNvGrpSpPr/>
          <p:nvPr/>
        </p:nvGrpSpPr>
        <p:grpSpPr>
          <a:xfrm>
            <a:off x="184988" y="4420375"/>
            <a:ext cx="8929766" cy="680800"/>
            <a:chOff x="184988" y="4420375"/>
            <a:chExt cx="8929766" cy="680800"/>
          </a:xfrm>
        </p:grpSpPr>
        <p:pic>
          <p:nvPicPr>
            <p:cNvPr id="157" name="Google Shape;15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4988" y="4420375"/>
              <a:ext cx="1541924" cy="63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31150" y="4838775"/>
              <a:ext cx="217800" cy="21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25"/>
            <p:cNvSpPr txBox="1"/>
            <p:nvPr/>
          </p:nvSpPr>
          <p:spPr>
            <a:xfrm>
              <a:off x="7572754" y="4762475"/>
              <a:ext cx="154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631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cop28coalition.org</a:t>
              </a:r>
              <a:endParaRPr sz="2200" b="1">
                <a:solidFill>
                  <a:srgbClr val="0631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b="13494"/>
          <a:stretch/>
        </p:blipFill>
        <p:spPr>
          <a:xfrm>
            <a:off x="464950" y="129700"/>
            <a:ext cx="2896125" cy="29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1651825" y="3186175"/>
            <a:ext cx="3513300" cy="17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Le immagini di questa diapositiva sono coperte da copyright, quindi sono solo a titolo di idea...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b="37620"/>
          <a:stretch/>
        </p:blipFill>
        <p:spPr>
          <a:xfrm>
            <a:off x="3784825" y="129700"/>
            <a:ext cx="3276624" cy="27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5">
            <a:alphaModFix/>
          </a:blip>
          <a:srcRect t="23710"/>
          <a:stretch/>
        </p:blipFill>
        <p:spPr>
          <a:xfrm>
            <a:off x="5081375" y="2957575"/>
            <a:ext cx="3856718" cy="1874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6"/>
          <p:cNvGrpSpPr/>
          <p:nvPr/>
        </p:nvGrpSpPr>
        <p:grpSpPr>
          <a:xfrm>
            <a:off x="184988" y="4420375"/>
            <a:ext cx="8929766" cy="680800"/>
            <a:chOff x="184988" y="4420375"/>
            <a:chExt cx="8929766" cy="680800"/>
          </a:xfrm>
        </p:grpSpPr>
        <p:pic>
          <p:nvPicPr>
            <p:cNvPr id="169" name="Google Shape;16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4988" y="4420375"/>
              <a:ext cx="1541924" cy="63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31150" y="4838775"/>
              <a:ext cx="217800" cy="21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6"/>
            <p:cNvSpPr txBox="1"/>
            <p:nvPr/>
          </p:nvSpPr>
          <p:spPr>
            <a:xfrm>
              <a:off x="7572754" y="4762475"/>
              <a:ext cx="154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631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cop28coalition.org</a:t>
              </a:r>
              <a:endParaRPr sz="2200" b="1">
                <a:solidFill>
                  <a:srgbClr val="0631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/>
          <p:nvPr/>
        </p:nvSpPr>
        <p:spPr>
          <a:xfrm>
            <a:off x="6056663" y="1787988"/>
            <a:ext cx="930000" cy="464100"/>
          </a:xfrm>
          <a:prstGeom prst="roundRect">
            <a:avLst>
              <a:gd name="adj" fmla="val 16667"/>
            </a:avLst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</a:rPr>
              <a:t>Media e</a:t>
            </a:r>
            <a:br>
              <a:rPr lang="en" sz="1300" b="1">
                <a:solidFill>
                  <a:srgbClr val="FFFFFF"/>
                </a:solidFill>
              </a:rPr>
            </a:br>
            <a:r>
              <a:rPr lang="en" sz="1300" b="1">
                <a:solidFill>
                  <a:srgbClr val="FFFFFF"/>
                </a:solidFill>
              </a:rPr>
              <a:t>Comunicazioni</a:t>
            </a:r>
            <a:endParaRPr sz="1300" b="1">
              <a:solidFill>
                <a:srgbClr val="FFFFFF"/>
              </a:solidFill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243175" y="188875"/>
            <a:ext cx="3969300" cy="13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Struttura di coordinamento proposta per </a:t>
            </a:r>
            <a:endParaRPr sz="20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 DICEMBRE Giornata globale di azione</a:t>
            </a:r>
            <a:endParaRPr sz="2000" dirty="0"/>
          </a:p>
        </p:txBody>
      </p:sp>
      <p:sp>
        <p:nvSpPr>
          <p:cNvPr id="178" name="Google Shape;178;p27"/>
          <p:cNvSpPr/>
          <p:nvPr/>
        </p:nvSpPr>
        <p:spPr>
          <a:xfrm>
            <a:off x="5337775" y="2194700"/>
            <a:ext cx="1248300" cy="10929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</a:rPr>
              <a:t>GLOBALE</a:t>
            </a:r>
            <a:endParaRPr sz="1200" b="1">
              <a:solidFill>
                <a:srgbClr val="FFFFFF"/>
              </a:solidFill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3647531" y="1335775"/>
            <a:ext cx="1323000" cy="12570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ASIA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00FF"/>
                </a:solidFill>
              </a:rPr>
              <a:t>(APMDD)</a:t>
            </a:r>
            <a:endParaRPr sz="1100" b="1">
              <a:solidFill>
                <a:srgbClr val="0000FF"/>
              </a:solidFill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7047650" y="1149100"/>
            <a:ext cx="1411800" cy="13128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AFRICA</a:t>
            </a:r>
            <a:endParaRPr sz="1600" b="1"/>
          </a:p>
        </p:txBody>
      </p:sp>
      <p:sp>
        <p:nvSpPr>
          <p:cNvPr id="181" name="Google Shape;181;p27"/>
          <p:cNvSpPr/>
          <p:nvPr/>
        </p:nvSpPr>
        <p:spPr>
          <a:xfrm>
            <a:off x="7211975" y="2627925"/>
            <a:ext cx="1323000" cy="120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AMERICA DEL NORD</a:t>
            </a:r>
            <a:endParaRPr sz="1200" b="1"/>
          </a:p>
        </p:txBody>
      </p:sp>
      <p:sp>
        <p:nvSpPr>
          <p:cNvPr id="182" name="Google Shape;182;p27"/>
          <p:cNvSpPr/>
          <p:nvPr/>
        </p:nvSpPr>
        <p:spPr>
          <a:xfrm>
            <a:off x="4782701" y="526650"/>
            <a:ext cx="1475700" cy="12072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AMERICA LATINA </a:t>
            </a:r>
            <a:r>
              <a:rPr lang="en" sz="900" b="1"/>
              <a:t>E </a:t>
            </a:r>
            <a:r>
              <a:rPr lang="en" sz="1100" b="1"/>
              <a:t>CARAIBI</a:t>
            </a:r>
            <a:endParaRPr sz="1100" b="1"/>
          </a:p>
        </p:txBody>
      </p:sp>
      <p:sp>
        <p:nvSpPr>
          <p:cNvPr id="183" name="Google Shape;183;p27"/>
          <p:cNvSpPr/>
          <p:nvPr/>
        </p:nvSpPr>
        <p:spPr>
          <a:xfrm>
            <a:off x="6258670" y="3650700"/>
            <a:ext cx="1323000" cy="1207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EUROPA</a:t>
            </a:r>
            <a:endParaRPr b="1"/>
          </a:p>
        </p:txBody>
      </p:sp>
      <p:sp>
        <p:nvSpPr>
          <p:cNvPr id="184" name="Google Shape;184;p27"/>
          <p:cNvSpPr/>
          <p:nvPr/>
        </p:nvSpPr>
        <p:spPr>
          <a:xfrm>
            <a:off x="4806177" y="3721225"/>
            <a:ext cx="1142400" cy="11472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COP28 DUBAI</a:t>
            </a:r>
            <a:endParaRPr b="1"/>
          </a:p>
        </p:txBody>
      </p:sp>
      <p:sp>
        <p:nvSpPr>
          <p:cNvPr id="185" name="Google Shape;185;p27"/>
          <p:cNvSpPr/>
          <p:nvPr/>
        </p:nvSpPr>
        <p:spPr>
          <a:xfrm>
            <a:off x="3647537" y="2868650"/>
            <a:ext cx="1210500" cy="114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PACIFICO</a:t>
            </a:r>
            <a:endParaRPr sz="1300" b="1"/>
          </a:p>
        </p:txBody>
      </p:sp>
      <p:grpSp>
        <p:nvGrpSpPr>
          <p:cNvPr id="186" name="Google Shape;186;p27"/>
          <p:cNvGrpSpPr/>
          <p:nvPr/>
        </p:nvGrpSpPr>
        <p:grpSpPr>
          <a:xfrm>
            <a:off x="479446" y="4420375"/>
            <a:ext cx="8635084" cy="680800"/>
            <a:chOff x="184988" y="4420375"/>
            <a:chExt cx="8929766" cy="680800"/>
          </a:xfrm>
        </p:grpSpPr>
        <p:pic>
          <p:nvPicPr>
            <p:cNvPr id="187" name="Google Shape;18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4988" y="4420375"/>
              <a:ext cx="1541924" cy="63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31150" y="4838775"/>
              <a:ext cx="217800" cy="21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27"/>
            <p:cNvSpPr txBox="1"/>
            <p:nvPr/>
          </p:nvSpPr>
          <p:spPr>
            <a:xfrm>
              <a:off x="7572754" y="4762475"/>
              <a:ext cx="154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6312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cop28coalition.org</a:t>
              </a:r>
              <a:endParaRPr sz="2200" b="1">
                <a:solidFill>
                  <a:srgbClr val="06312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0" name="Google Shape;190;p27"/>
          <p:cNvSpPr txBox="1"/>
          <p:nvPr/>
        </p:nvSpPr>
        <p:spPr>
          <a:xfrm>
            <a:off x="155800" y="1744400"/>
            <a:ext cx="3387000" cy="259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Chiediamo a reti o gruppi di volontari di svolgere il ruolo di </a:t>
            </a:r>
            <a:r>
              <a:rPr lang="en" b="1" dirty="0"/>
              <a:t>animatore/catalizzatore/coordinatore.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 ciascuna Regione e per il mercato globale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 esempio: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&gt; Per l'ASIA - APMDD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&gt; Per GLOBAL - Segretariato della Coalizione COP28 e Lotta globale per porre fine ai combustibili fossili </a:t>
            </a:r>
            <a:endParaRPr dirty="0"/>
          </a:p>
        </p:txBody>
      </p:sp>
      <p:sp>
        <p:nvSpPr>
          <p:cNvPr id="191" name="Google Shape;191;p27"/>
          <p:cNvSpPr/>
          <p:nvPr/>
        </p:nvSpPr>
        <p:spPr>
          <a:xfrm rot="-1003013">
            <a:off x="5628089" y="1762732"/>
            <a:ext cx="186690" cy="403092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/>
          <p:nvPr/>
        </p:nvSpPr>
        <p:spPr>
          <a:xfrm rot="1461031">
            <a:off x="5599975" y="3294982"/>
            <a:ext cx="197906" cy="412685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7"/>
          <p:cNvSpPr/>
          <p:nvPr/>
        </p:nvSpPr>
        <p:spPr>
          <a:xfrm rot="-2863579">
            <a:off x="6407396" y="3259734"/>
            <a:ext cx="173933" cy="48319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/>
          <p:nvPr/>
        </p:nvSpPr>
        <p:spPr>
          <a:xfrm rot="-3750184">
            <a:off x="5053696" y="2153929"/>
            <a:ext cx="189733" cy="442704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/>
          <p:nvPr/>
        </p:nvSpPr>
        <p:spPr>
          <a:xfrm rot="-6970195">
            <a:off x="4978686" y="2838180"/>
            <a:ext cx="194543" cy="434725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7"/>
          <p:cNvSpPr/>
          <p:nvPr/>
        </p:nvSpPr>
        <p:spPr>
          <a:xfrm rot="-4186812">
            <a:off x="6765082" y="2778402"/>
            <a:ext cx="167524" cy="555787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 rot="-7206078" flipH="1">
            <a:off x="6795406" y="2134588"/>
            <a:ext cx="167487" cy="64918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637200" y="2127925"/>
            <a:ext cx="7809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6312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Grazie!</a:t>
            </a:r>
            <a:endParaRPr sz="5000">
              <a:solidFill>
                <a:srgbClr val="06312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-154100" y="25"/>
            <a:ext cx="92982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1008250" y="48175"/>
            <a:ext cx="2313349" cy="50546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28100" y="750250"/>
            <a:ext cx="85446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COP28 offre un'opportunità cruciale per aumentare le nostre richieste e intensificare la nostra lotta per la giustizia climatica e per il cambiamento del sistema</a:t>
            </a:r>
            <a:r>
              <a:rPr lang="en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Nelle prossime settimane, prima e durante la COP28, i movimenti di tutto il mondo possono intraprendere insieme una controffensiva per smascherare i fallimenti e le manovre dei governi e delle imprese per eludere le loro responsabilità e i loro obblighi, e costringerli ad avanzare verso soluzioni e azioni reali per le molteplici crisi che dobbiamo affrontare.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 9 dicembre sarà il momento culminante di questo periodo: in questo giorno terremo azioni coordinate a livello globale e presso la sede della COP.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60700" y="66850"/>
            <a:ext cx="81225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Contesto e motivazioni</a:t>
            </a:r>
            <a:endParaRPr sz="60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-29250" y="25"/>
            <a:ext cx="91734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771100" y="1797975"/>
            <a:ext cx="2050925" cy="334555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633575" y="428100"/>
            <a:ext cx="8400600" cy="4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AutoNum type="arabicPeriod"/>
            </a:pP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Intrecciare e amplificare gli appelli e le richieste di diversi movimenti e settori climatici 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una narrazione coerente di lotta e unità.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AutoNum type="arabicPeriod"/>
            </a:pP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Dimostrare la forza e la determinazione 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 movimento globale per la giustizia climatica; </a:t>
            </a: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continuare a dare impulso all'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escalation globale.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AutoNum type="arabicPeriod"/>
            </a:pP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Esporre fallimenti e schemi e generare un'intensa pressione su 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governi, aziende e altre istituzioni nei negoziati sul clima della COP28.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AutoNum type="arabicPeriod"/>
            </a:pPr>
            <a:r>
              <a:rPr lang="en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Attirare nuove persone e forze nei nostri movimenti </a:t>
            </a:r>
            <a:r>
              <a:rPr lang="en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 la giustizia climatica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99800" y="118700"/>
            <a:ext cx="8122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Obiettivi</a:t>
            </a:r>
            <a:endParaRPr sz="70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-29250" y="25"/>
            <a:ext cx="91734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868400" y="25"/>
            <a:ext cx="2313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856825" y="1002475"/>
            <a:ext cx="81774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AutoNum type="arabicPeriod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Eliminazione rapida, giusta ed equa di tutti i combustibili fossili; transizione giusta e diretta verso sistemi energetici rinnovabili democratici per le persone e le comunità. 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AutoNum type="arabicPeriod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Adempimento dell'obbligo di fornire finanziamenti climatici adeguati, nuovi, aggiuntivi, non creatori di debito e privi di condizionalità come parte delle riparazioni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AutoNum type="arabicPeriod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Annullamento del debito insostenibile e illegittimo raccolto dal Sud del mondo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88274" y="0"/>
            <a:ext cx="81225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Richieste principali</a:t>
            </a:r>
            <a:endParaRPr sz="3600" dirty="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-29250" y="25"/>
            <a:ext cx="91734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855450" y="137025"/>
            <a:ext cx="2313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856825" y="1002475"/>
            <a:ext cx="81774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  Fine immediata del greenwashing e delle "soluzioni" false, dannose e non provate che servono come pericolose distrazioni.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  Costruire sistemi alimentari forti, resilienti e sostenibili; difendere e proteggere il diritto al cibo e la sovranità alimentare delle persone.  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  Rispetto e protezione dei diritti umani, non c'è giustizia climatica senza diritti umani.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510750" y="332275"/>
            <a:ext cx="8122500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Richieste principali</a:t>
            </a:r>
            <a:endParaRPr sz="3600" dirty="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-29250" y="25"/>
            <a:ext cx="91734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855450" y="137025"/>
            <a:ext cx="2313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856825" y="1078675"/>
            <a:ext cx="81774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  La realizzazione della giustizia di genere come parte integrante della giustizia climatica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8.  Transizione equa e giusta verso sistemi economici locali, nazionali e globali post-carbonio che siano inclusivi, sostenibili, democratici e che sostengano tutti i diritti umani.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9. Cambiamento di sistema, non cambiamento climatico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24604" y="67414"/>
            <a:ext cx="8065691" cy="6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Richieste principali</a:t>
            </a:r>
            <a:endParaRPr sz="3600" dirty="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-29250" y="25"/>
            <a:ext cx="9173400" cy="5143500"/>
          </a:xfrm>
          <a:prstGeom prst="rect">
            <a:avLst/>
          </a:prstGeom>
          <a:solidFill>
            <a:srgbClr val="06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15966"/>
          <a:stretch/>
        </p:blipFill>
        <p:spPr>
          <a:xfrm>
            <a:off x="-855450" y="137025"/>
            <a:ext cx="23133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856825" y="1307275"/>
            <a:ext cx="81774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Altre chiamate più specifiche includono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Porre fine ai combustibili fossili in modo rapido, equo e per sempre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Risarcimento del debito climatico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Terra e cibo per le persone, non per il profitto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Non c'è equità senza finanziamenti per il clima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alle false soluzioni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-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Equità e quote giuste dell'azione per il clima ora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 così via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510750" y="332275"/>
            <a:ext cx="81225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C8DC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Altre chiamate</a:t>
            </a:r>
            <a:endParaRPr sz="1300">
              <a:solidFill>
                <a:srgbClr val="C8DC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l="25009"/>
          <a:stretch/>
        </p:blipFill>
        <p:spPr>
          <a:xfrm>
            <a:off x="-76200" y="-76175"/>
            <a:ext cx="2064300" cy="529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9700" y="172190"/>
            <a:ext cx="2104300" cy="868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0"/>
          <p:cNvGrpSpPr/>
          <p:nvPr/>
        </p:nvGrpSpPr>
        <p:grpSpPr>
          <a:xfrm>
            <a:off x="7431150" y="4762475"/>
            <a:ext cx="1683604" cy="338700"/>
            <a:chOff x="7431150" y="4762475"/>
            <a:chExt cx="1683604" cy="338700"/>
          </a:xfrm>
        </p:grpSpPr>
        <p:pic>
          <p:nvPicPr>
            <p:cNvPr id="114" name="Google Shape;114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31150" y="4838775"/>
              <a:ext cx="217800" cy="21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0"/>
            <p:cNvSpPr txBox="1"/>
            <p:nvPr/>
          </p:nvSpPr>
          <p:spPr>
            <a:xfrm>
              <a:off x="7572754" y="4762475"/>
              <a:ext cx="1542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cop28coalition.org</a:t>
              </a:r>
              <a:endPara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6" name="Google Shape;116;p20"/>
          <p:cNvSpPr txBox="1"/>
          <p:nvPr/>
        </p:nvSpPr>
        <p:spPr>
          <a:xfrm>
            <a:off x="515100" y="1581375"/>
            <a:ext cx="83709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solidFill>
                  <a:srgbClr val="06312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Svolgimento della Giornata d'azione globale</a:t>
            </a:r>
            <a:endParaRPr sz="2800">
              <a:solidFill>
                <a:srgbClr val="06312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r="18685" b="6620"/>
          <a:stretch/>
        </p:blipFill>
        <p:spPr>
          <a:xfrm>
            <a:off x="0" y="0"/>
            <a:ext cx="84370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2510050" y="732750"/>
            <a:ext cx="64857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C8DC00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VARIE FORME DI MOBILITAZIONI </a:t>
            </a:r>
            <a:r>
              <a:rPr lang="en" sz="2500">
                <a:latin typeface="Montserrat SemiBold"/>
                <a:ea typeface="Montserrat SemiBold"/>
                <a:cs typeface="Montserrat SemiBold"/>
                <a:sym typeface="Montserrat SemiBold"/>
              </a:rPr>
              <a:t>da parte di comunità, movimenti sociali, organizzazioni della società civile da tenersi in città, paesi e altre aree in molti Paesi di tutte le regioni del mondo. </a:t>
            </a:r>
            <a:endParaRPr sz="2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796</Words>
  <Application>Microsoft Office PowerPoint</Application>
  <PresentationFormat>Presentazione su schermo (16:9)</PresentationFormat>
  <Paragraphs>81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Montserrat ExtraBold</vt:lpstr>
      <vt:lpstr>Montserrat</vt:lpstr>
      <vt:lpstr>Arial</vt:lpstr>
      <vt:lpstr>Montserrat SemiBold</vt:lpstr>
      <vt:lpstr>Simple Light</vt:lpstr>
      <vt:lpstr>                        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di coordinamento proposta per  9 DICEMBRE Giornata globale di azione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Angela Potetti</dc:creator>
  <cp:keywords>, docId:082CF6BDEAC3C93C0C265072F4A3C1BC</cp:keywords>
  <cp:lastModifiedBy>Simona Fabiani</cp:lastModifiedBy>
  <cp:revision>4</cp:revision>
  <dcterms:modified xsi:type="dcterms:W3CDTF">2023-11-22T14:06:15Z</dcterms:modified>
</cp:coreProperties>
</file>